
<file path=[Content_Types].xml><?xml version="1.0" encoding="utf-8"?>
<Types xmlns="http://schemas.openxmlformats.org/package/2006/content-types">
  <Default Extension="xml" ContentType="application/xml"/>
  <Default Extension="wmf" ContentType="image/x-wmf"/>
  <Default Extension="jpg" ContentType="image/jpeg"/>
  <Default Extension="jpeg" ContentType="image/jpeg"/>
  <Default Extension="tiff" ContentType="image/tif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1.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7"/>
  </p:notesMasterIdLst>
  <p:sldIdLst>
    <p:sldId id="256" r:id="rId2"/>
    <p:sldId id="285" r:id="rId3"/>
    <p:sldId id="275" r:id="rId4"/>
    <p:sldId id="434" r:id="rId5"/>
    <p:sldId id="261" r:id="rId6"/>
    <p:sldId id="284" r:id="rId7"/>
    <p:sldId id="262" r:id="rId8"/>
    <p:sldId id="286" r:id="rId9"/>
    <p:sldId id="435" r:id="rId10"/>
    <p:sldId id="386" r:id="rId11"/>
    <p:sldId id="384" r:id="rId12"/>
    <p:sldId id="385" r:id="rId13"/>
    <p:sldId id="382" r:id="rId14"/>
    <p:sldId id="348" r:id="rId15"/>
    <p:sldId id="441" r:id="rId16"/>
    <p:sldId id="288" r:id="rId17"/>
    <p:sldId id="437" r:id="rId18"/>
    <p:sldId id="265" r:id="rId19"/>
    <p:sldId id="287" r:id="rId20"/>
    <p:sldId id="391" r:id="rId21"/>
    <p:sldId id="338" r:id="rId22"/>
    <p:sldId id="440" r:id="rId23"/>
    <p:sldId id="390" r:id="rId24"/>
    <p:sldId id="392" r:id="rId25"/>
    <p:sldId id="387" r:id="rId26"/>
    <p:sldId id="388" r:id="rId27"/>
    <p:sldId id="389" r:id="rId28"/>
    <p:sldId id="393" r:id="rId29"/>
    <p:sldId id="438" r:id="rId30"/>
    <p:sldId id="397" r:id="rId31"/>
    <p:sldId id="439" r:id="rId32"/>
    <p:sldId id="427" r:id="rId33"/>
    <p:sldId id="394" r:id="rId34"/>
    <p:sldId id="398" r:id="rId35"/>
    <p:sldId id="442" r:id="rId36"/>
    <p:sldId id="445" r:id="rId37"/>
    <p:sldId id="399" r:id="rId38"/>
    <p:sldId id="443" r:id="rId39"/>
    <p:sldId id="444" r:id="rId40"/>
    <p:sldId id="412" r:id="rId41"/>
    <p:sldId id="416" r:id="rId42"/>
    <p:sldId id="418" r:id="rId43"/>
    <p:sldId id="420" r:id="rId44"/>
    <p:sldId id="405" r:id="rId45"/>
    <p:sldId id="401" r:id="rId46"/>
    <p:sldId id="402" r:id="rId47"/>
    <p:sldId id="429" r:id="rId48"/>
    <p:sldId id="404" r:id="rId49"/>
    <p:sldId id="431" r:id="rId50"/>
    <p:sldId id="425" r:id="rId51"/>
    <p:sldId id="426" r:id="rId52"/>
    <p:sldId id="430" r:id="rId53"/>
    <p:sldId id="436" r:id="rId54"/>
    <p:sldId id="396" r:id="rId55"/>
    <p:sldId id="415" r:id="rId56"/>
    <p:sldId id="421" r:id="rId57"/>
    <p:sldId id="419" r:id="rId58"/>
    <p:sldId id="428" r:id="rId59"/>
    <p:sldId id="413" r:id="rId60"/>
    <p:sldId id="414" r:id="rId61"/>
    <p:sldId id="410" r:id="rId62"/>
    <p:sldId id="411" r:id="rId63"/>
    <p:sldId id="432" r:id="rId64"/>
    <p:sldId id="433" r:id="rId65"/>
    <p:sldId id="417" r:id="rId6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en Glitman" initials="KG" lastIdx="12" clrIdx="0">
    <p:extLst/>
  </p:cmAuthor>
  <p:cmAuthor id="2" name="David Roberts" initials="DR" lastIdx="28" clrIdx="1">
    <p:extLst/>
  </p:cmAuthor>
  <p:cmAuthor id="3" name="Guest User" initials="GU" lastIdx="24"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6699"/>
    <a:srgbClr val="75C71E"/>
    <a:srgbClr val="EA7500"/>
    <a:srgbClr val="FF9933"/>
    <a:srgbClr val="993366"/>
    <a:srgbClr val="D60093"/>
    <a:srgbClr val="D87128"/>
    <a:srgbClr val="AD581F"/>
    <a:srgbClr val="5B99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5588" autoAdjust="0"/>
  </p:normalViewPr>
  <p:slideViewPr>
    <p:cSldViewPr snapToGrid="0">
      <p:cViewPr varScale="1">
        <p:scale>
          <a:sx n="101" d="100"/>
          <a:sy n="101" d="100"/>
        </p:scale>
        <p:origin x="1000" y="184"/>
      </p:cViewPr>
      <p:guideLst/>
    </p:cSldViewPr>
  </p:slideViewPr>
  <p:notesTextViewPr>
    <p:cViewPr>
      <p:scale>
        <a:sx n="3" d="2"/>
        <a:sy n="3" d="2"/>
      </p:scale>
      <p:origin x="0" y="0"/>
    </p:cViewPr>
  </p:notesTextViewPr>
  <p:sorterViewPr>
    <p:cViewPr>
      <p:scale>
        <a:sx n="100" d="100"/>
        <a:sy n="100" d="100"/>
      </p:scale>
      <p:origin x="0" y="-41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notesMaster" Target="notesMasters/notesMaster1.xml"/><Relationship Id="rId68" Type="http://schemas.openxmlformats.org/officeDocument/2006/relationships/commentAuthors" Target="commentAuthors.xml"/><Relationship Id="rId69" Type="http://schemas.openxmlformats.org/officeDocument/2006/relationships/presProps" Target="pres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SUN.VEIC.ORG\Direct%20Services\Transportation\Projects\Active%20Projects\2019%20EAN%20EV%20Research\EV%20Market%20Data\20190708%20EAN%20Presentation%20Data.xlsx" TargetMode="External"/></Relationships>
</file>

<file path=ppt/charts/_rels/chart10.xml.rels><?xml version="1.0" encoding="UTF-8" standalone="yes"?>
<Relationships xmlns="http://schemas.openxmlformats.org/package/2006/relationships"><Relationship Id="rId1" Type="http://schemas.microsoft.com/office/2011/relationships/chartStyle" Target="style10.xml"/><Relationship Id="rId2" Type="http://schemas.microsoft.com/office/2011/relationships/chartColorStyle" Target="colors10.xml"/><Relationship Id="rId3" Type="http://schemas.openxmlformats.org/officeDocument/2006/relationships/oleObject" Target="file:////SUN.VEIC.ORG\Direct%20Services\Transportation\Projects\Active%20Projects\2019%20EAN%20EV%20Research\EV%20Market%20Data\20190708%20EAN%20Presentation%20Data.xlsx" TargetMode="External"/></Relationships>
</file>

<file path=ppt/charts/_rels/chart11.xml.rels><?xml version="1.0" encoding="UTF-8" standalone="yes"?>
<Relationships xmlns="http://schemas.openxmlformats.org/package/2006/relationships"><Relationship Id="rId1" Type="http://schemas.microsoft.com/office/2011/relationships/chartStyle" Target="style11.xml"/><Relationship Id="rId2" Type="http://schemas.microsoft.com/office/2011/relationships/chartColorStyle" Target="colors11.xml"/><Relationship Id="rId3" Type="http://schemas.openxmlformats.org/officeDocument/2006/relationships/oleObject" Target="file:////SUN.VEIC.ORG\Direct%20Services\Transportation\Projects\Active%20Projects\Drive%20Electric%20VT\EVSE%20Inventory\Inventory%20Spreadsheets\20190723_Vermont_USDOE_AFDC_EV_charging_locations_with_open_date.xlsx" TargetMode="External"/></Relationships>
</file>

<file path=ppt/charts/_rels/chart12.xml.rels><?xml version="1.0" encoding="UTF-8" standalone="yes"?>
<Relationships xmlns="http://schemas.openxmlformats.org/package/2006/relationships"><Relationship Id="rId1" Type="http://schemas.microsoft.com/office/2011/relationships/chartStyle" Target="style12.xml"/><Relationship Id="rId2" Type="http://schemas.microsoft.com/office/2011/relationships/chartColorStyle" Target="colors12.xml"/><Relationship Id="rId3" Type="http://schemas.openxmlformats.org/officeDocument/2006/relationships/oleObject" Target="file:////SUN.VEIC.ORG\Direct%20Services\Transportation\Projects\Active%20Projects\2019%20EAN%20EV%20Research\EV%20Market%20Data\20190708%20EAN%20Presentation%20Data.xlsx" TargetMode="External"/></Relationships>
</file>

<file path=ppt/charts/_rels/chart13.xml.rels><?xml version="1.0" encoding="UTF-8" standalone="yes"?>
<Relationships xmlns="http://schemas.openxmlformats.org/package/2006/relationships"><Relationship Id="rId1" Type="http://schemas.microsoft.com/office/2011/relationships/chartStyle" Target="style13.xml"/><Relationship Id="rId2" Type="http://schemas.microsoft.com/office/2011/relationships/chartColorStyle" Target="colors13.xml"/><Relationship Id="rId3" Type="http://schemas.openxmlformats.org/officeDocument/2006/relationships/package" Target="../embeddings/Microsoft_Excel_Worksheet2.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file:////SUN.VEIC.ORG\Direct%20Services\Transportation\Projects\Active%20Projects\2019%20EAN%20EV%20Research\EV%20Market%20Data\20190702_EVreg%20data%20veic-truck-follow-up.xlsx" TargetMode="External"/></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oleObject" Target="file:////SUN.VEIC.ORG\Direct%20Services\Transportation\Projects\Active%20Projects\2019%20EAN%20EV%20Research\EV%20Market%20Data\20190702_EVreg%20data%20veic-truck-follow-up.xlsx" TargetMode="External"/></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package" Target="../embeddings/Microsoft_Excel_Worksheet1.xlsx"/></Relationships>
</file>

<file path=ppt/charts/_rels/chart5.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oleObject" Target="file:////SUN.VEIC.ORG\Direct%20Services\Transportation\Transportation%20Data\Vehicle%20Registration%20Data\20181229_RegistrationData\00_VT_EV_Registration_Chart_Tracker_Jan2019_chart_labels.xlsx" TargetMode="External"/></Relationships>
</file>

<file path=ppt/charts/_rels/chart6.xml.rels><?xml version="1.0" encoding="UTF-8" standalone="yes"?>
<Relationships xmlns="http://schemas.openxmlformats.org/package/2006/relationships"><Relationship Id="rId1" Type="http://schemas.microsoft.com/office/2011/relationships/chartStyle" Target="style6.xml"/><Relationship Id="rId2" Type="http://schemas.microsoft.com/office/2011/relationships/chartColorStyle" Target="colors6.xml"/><Relationship Id="rId3" Type="http://schemas.openxmlformats.org/officeDocument/2006/relationships/oleObject" Target="file:////SUN.VEIC.ORG\Direct%20Services\Transportation\Projects\Active%20Projects\Drive%20Electric%20VT\EVSE%20Inventory\Inventory%20Spreadsheets\20190723_Vermont_USDOE_AFDC_EV_charging_locations_with_open_date.xlsx" TargetMode="External"/></Relationships>
</file>

<file path=ppt/charts/_rels/chart7.xml.rels><?xml version="1.0" encoding="UTF-8" standalone="yes"?>
<Relationships xmlns="http://schemas.openxmlformats.org/package/2006/relationships"><Relationship Id="rId3" Type="http://schemas.openxmlformats.org/officeDocument/2006/relationships/oleObject" Target="file:////SUN.VEIC.ORG\Direct%20Services\Transportation\Projects\Active%20Projects\2019%20EAN%20EV%20Research\EV%20Market%20Data\20190712%20Gasoline%20Electric%20Cost%20Estimates.xlsx" TargetMode="External"/><Relationship Id="rId4" Type="http://schemas.openxmlformats.org/officeDocument/2006/relationships/chartUserShapes" Target="../drawings/drawing1.xml"/><Relationship Id="rId1" Type="http://schemas.microsoft.com/office/2011/relationships/chartStyle" Target="style7.xml"/><Relationship Id="rId2" Type="http://schemas.microsoft.com/office/2011/relationships/chartColorStyle" Target="colors7.xml"/></Relationships>
</file>

<file path=ppt/charts/_rels/chart8.xml.rels><?xml version="1.0" encoding="UTF-8" standalone="yes"?>
<Relationships xmlns="http://schemas.openxmlformats.org/package/2006/relationships"><Relationship Id="rId1" Type="http://schemas.microsoft.com/office/2011/relationships/chartStyle" Target="style8.xml"/><Relationship Id="rId2" Type="http://schemas.microsoft.com/office/2011/relationships/chartColorStyle" Target="colors8.xml"/><Relationship Id="rId3" Type="http://schemas.openxmlformats.org/officeDocument/2006/relationships/oleObject" Target="file:////SUN\Support%20Services\Marketing\TRANSPORTATION\Transportation%20Market%20Initiatives\Vermont%20(State%20Wide)\Drive%20Electric%20Vermont\2016%20Projects\Market%20Research\EV%20Awareness%20research_3487\Results\EV%20Awareness-051216.xlsx" TargetMode="External"/></Relationships>
</file>

<file path=ppt/charts/_rels/chart9.xml.rels><?xml version="1.0" encoding="UTF-8" standalone="yes"?>
<Relationships xmlns="http://schemas.openxmlformats.org/package/2006/relationships"><Relationship Id="rId1" Type="http://schemas.microsoft.com/office/2011/relationships/chartStyle" Target="style9.xml"/><Relationship Id="rId2" Type="http://schemas.microsoft.com/office/2011/relationships/chartColorStyle" Target="colors9.xml"/><Relationship Id="rId3" Type="http://schemas.openxmlformats.org/officeDocument/2006/relationships/oleObject" Target="file:////SUN.VEIC.ORG\Direct%20Services\Transportation\Projects\Active%20Projects\2019%20EAN%20EV%20Research\EV%20Market%20Data\20190708%20EAN%20Presentation%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'Lung Assoc'!$F$5</c:f>
              <c:strCache>
                <c:ptCount val="1"/>
                <c:pt idx="0">
                  <c:v>Health</c:v>
                </c:pt>
              </c:strCache>
            </c:strRef>
          </c:tx>
          <c:spPr>
            <a:solidFill>
              <a:srgbClr val="FF66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'Lung Assoc'!$G$5</c:f>
              <c:numCache>
                <c:formatCode>_("$"* #,##0.00_);_("$"* \(#,##0.00\);_("$"* "-"??_);_(@_)</c:formatCode>
                <c:ptCount val="1"/>
                <c:pt idx="0">
                  <c:v>11.82</c:v>
                </c:pt>
              </c:numCache>
            </c:numRef>
          </c:val>
          <c:extLst xmlns:c16r2="http://schemas.microsoft.com/office/drawing/2015/06/chart">
            <c:ext xmlns:c16="http://schemas.microsoft.com/office/drawing/2014/chart" uri="{C3380CC4-5D6E-409C-BE32-E72D297353CC}">
              <c16:uniqueId val="{00000000-1551-4C84-BE22-A0D9C800C1E7}"/>
            </c:ext>
          </c:extLst>
        </c:ser>
        <c:ser>
          <c:idx val="1"/>
          <c:order val="1"/>
          <c:tx>
            <c:strRef>
              <c:f>'Lung Assoc'!$F$6</c:f>
              <c:strCache>
                <c:ptCount val="1"/>
                <c:pt idx="0">
                  <c:v>Climate</c:v>
                </c:pt>
              </c:strCache>
            </c:strRef>
          </c:tx>
          <c:spPr>
            <a:solidFill>
              <a:srgbClr val="D8712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'Lung Assoc'!$G$6</c:f>
              <c:numCache>
                <c:formatCode>_("$"* #,##0.00_);_("$"* \(#,##0.00\);_("$"* "-"??_);_(@_)</c:formatCode>
                <c:ptCount val="1"/>
                <c:pt idx="0">
                  <c:v>6.55</c:v>
                </c:pt>
              </c:numCache>
            </c:numRef>
          </c:val>
          <c:extLst xmlns:c16r2="http://schemas.microsoft.com/office/drawing/2015/06/chart">
            <c:ext xmlns:c16="http://schemas.microsoft.com/office/drawing/2014/chart" uri="{C3380CC4-5D6E-409C-BE32-E72D297353CC}">
              <c16:uniqueId val="{00000001-1551-4C84-BE22-A0D9C800C1E7}"/>
            </c:ext>
          </c:extLst>
        </c:ser>
        <c:dLbls>
          <c:showLegendKey val="0"/>
          <c:showVal val="0"/>
          <c:showCatName val="0"/>
          <c:showSerName val="0"/>
          <c:showPercent val="0"/>
          <c:showBubbleSize val="0"/>
        </c:dLbls>
        <c:gapWidth val="150"/>
        <c:overlap val="100"/>
        <c:axId val="67837840"/>
        <c:axId val="67840592"/>
      </c:barChart>
      <c:catAx>
        <c:axId val="67837840"/>
        <c:scaling>
          <c:orientation val="minMax"/>
        </c:scaling>
        <c:delete val="1"/>
        <c:axPos val="l"/>
        <c:numFmt formatCode="General" sourceLinked="1"/>
        <c:majorTickMark val="none"/>
        <c:minorTickMark val="none"/>
        <c:tickLblPos val="nextTo"/>
        <c:crossAx val="67840592"/>
        <c:crosses val="autoZero"/>
        <c:auto val="1"/>
        <c:lblAlgn val="ctr"/>
        <c:lblOffset val="100"/>
        <c:noMultiLvlLbl val="0"/>
      </c:catAx>
      <c:valAx>
        <c:axId val="67840592"/>
        <c:scaling>
          <c:orientation val="minMax"/>
        </c:scaling>
        <c:delete val="0"/>
        <c:axPos val="b"/>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7837840"/>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'Incentive Scenarios'!$D$3</c:f>
              <c:strCache>
                <c:ptCount val="1"/>
                <c:pt idx="0">
                  <c:v>Current Trend</c:v>
                </c:pt>
              </c:strCache>
            </c:strRef>
          </c:tx>
          <c:spPr>
            <a:ln w="28575" cap="rnd">
              <a:solidFill>
                <a:schemeClr val="accent1"/>
              </a:solidFill>
              <a:round/>
            </a:ln>
            <a:effectLst/>
          </c:spPr>
          <c:marker>
            <c:symbol val="none"/>
          </c:marker>
          <c:cat>
            <c:numRef>
              <c:f>'Incentive Scenarios'!$C$4:$C$11</c:f>
              <c:numCache>
                <c:formatCode>General</c:formatCode>
                <c:ptCount val="8"/>
                <c:pt idx="0">
                  <c:v>2018.0</c:v>
                </c:pt>
                <c:pt idx="1">
                  <c:v>2019.0</c:v>
                </c:pt>
                <c:pt idx="2">
                  <c:v>2020.0</c:v>
                </c:pt>
                <c:pt idx="3">
                  <c:v>2021.0</c:v>
                </c:pt>
                <c:pt idx="4">
                  <c:v>2022.0</c:v>
                </c:pt>
                <c:pt idx="5">
                  <c:v>2023.0</c:v>
                </c:pt>
                <c:pt idx="6">
                  <c:v>2024.0</c:v>
                </c:pt>
                <c:pt idx="7">
                  <c:v>2025.0</c:v>
                </c:pt>
              </c:numCache>
            </c:numRef>
          </c:cat>
          <c:val>
            <c:numRef>
              <c:f>'Incentive Scenarios'!$D$4:$D$11</c:f>
              <c:numCache>
                <c:formatCode>_(* #,##0_);_(* \(#,##0\);_(* "-"??_);_(@_)</c:formatCode>
                <c:ptCount val="8"/>
                <c:pt idx="0">
                  <c:v>2788.0</c:v>
                </c:pt>
                <c:pt idx="1">
                  <c:v>4745.817</c:v>
                </c:pt>
                <c:pt idx="2">
                  <c:v>6703.634</c:v>
                </c:pt>
                <c:pt idx="3">
                  <c:v>8661.450999999999</c:v>
                </c:pt>
                <c:pt idx="4">
                  <c:v>10619.268</c:v>
                </c:pt>
                <c:pt idx="5">
                  <c:v>12577.085</c:v>
                </c:pt>
                <c:pt idx="6">
                  <c:v>14534.90199999999</c:v>
                </c:pt>
                <c:pt idx="7">
                  <c:v>16492.719</c:v>
                </c:pt>
              </c:numCache>
            </c:numRef>
          </c:val>
          <c:smooth val="0"/>
          <c:extLst xmlns:c16r2="http://schemas.microsoft.com/office/drawing/2015/06/chart">
            <c:ext xmlns:c16="http://schemas.microsoft.com/office/drawing/2014/chart" uri="{C3380CC4-5D6E-409C-BE32-E72D297353CC}">
              <c16:uniqueId val="{00000000-93C3-40E8-ADD7-1EA72178246C}"/>
            </c:ext>
          </c:extLst>
        </c:ser>
        <c:ser>
          <c:idx val="1"/>
          <c:order val="1"/>
          <c:tx>
            <c:strRef>
              <c:f>'Incentive Scenarios'!$E$3</c:f>
              <c:strCache>
                <c:ptCount val="1"/>
                <c:pt idx="0">
                  <c:v>Low Incentive ($1,000)</c:v>
                </c:pt>
              </c:strCache>
            </c:strRef>
          </c:tx>
          <c:spPr>
            <a:ln w="28575" cap="rnd">
              <a:solidFill>
                <a:schemeClr val="accent2"/>
              </a:solidFill>
              <a:round/>
            </a:ln>
            <a:effectLst/>
          </c:spPr>
          <c:marker>
            <c:symbol val="none"/>
          </c:marker>
          <c:cat>
            <c:numRef>
              <c:f>'Incentive Scenarios'!$C$4:$C$11</c:f>
              <c:numCache>
                <c:formatCode>General</c:formatCode>
                <c:ptCount val="8"/>
                <c:pt idx="0">
                  <c:v>2018.0</c:v>
                </c:pt>
                <c:pt idx="1">
                  <c:v>2019.0</c:v>
                </c:pt>
                <c:pt idx="2">
                  <c:v>2020.0</c:v>
                </c:pt>
                <c:pt idx="3">
                  <c:v>2021.0</c:v>
                </c:pt>
                <c:pt idx="4">
                  <c:v>2022.0</c:v>
                </c:pt>
                <c:pt idx="5">
                  <c:v>2023.0</c:v>
                </c:pt>
                <c:pt idx="6">
                  <c:v>2024.0</c:v>
                </c:pt>
                <c:pt idx="7">
                  <c:v>2025.0</c:v>
                </c:pt>
              </c:numCache>
            </c:numRef>
          </c:cat>
          <c:val>
            <c:numRef>
              <c:f>'Incentive Scenarios'!$E$4:$E$11</c:f>
              <c:numCache>
                <c:formatCode>_(* #,##0_);_(* \(#,##0\);_(* "-"??_);_(@_)</c:formatCode>
                <c:ptCount val="8"/>
                <c:pt idx="0">
                  <c:v>2788.0</c:v>
                </c:pt>
                <c:pt idx="1">
                  <c:v>5364.075000000001</c:v>
                </c:pt>
                <c:pt idx="2">
                  <c:v>8197.757499999998</c:v>
                </c:pt>
                <c:pt idx="3">
                  <c:v>11289.0475</c:v>
                </c:pt>
                <c:pt idx="4">
                  <c:v>14637.945</c:v>
                </c:pt>
                <c:pt idx="5">
                  <c:v>18244.45</c:v>
                </c:pt>
                <c:pt idx="6">
                  <c:v>22108.5625</c:v>
                </c:pt>
                <c:pt idx="7">
                  <c:v>26230.2825</c:v>
                </c:pt>
              </c:numCache>
            </c:numRef>
          </c:val>
          <c:smooth val="0"/>
          <c:extLst xmlns:c16r2="http://schemas.microsoft.com/office/drawing/2015/06/chart">
            <c:ext xmlns:c16="http://schemas.microsoft.com/office/drawing/2014/chart" uri="{C3380CC4-5D6E-409C-BE32-E72D297353CC}">
              <c16:uniqueId val="{00000001-93C3-40E8-ADD7-1EA72178246C}"/>
            </c:ext>
          </c:extLst>
        </c:ser>
        <c:ser>
          <c:idx val="2"/>
          <c:order val="2"/>
          <c:tx>
            <c:strRef>
              <c:f>'Incentive Scenarios'!$F$3</c:f>
              <c:strCache>
                <c:ptCount val="1"/>
                <c:pt idx="0">
                  <c:v>Medium Incentive ($2,500)</c:v>
                </c:pt>
              </c:strCache>
            </c:strRef>
          </c:tx>
          <c:spPr>
            <a:ln w="28575" cap="rnd">
              <a:solidFill>
                <a:schemeClr val="accent3"/>
              </a:solidFill>
              <a:round/>
            </a:ln>
            <a:effectLst/>
          </c:spPr>
          <c:marker>
            <c:symbol val="none"/>
          </c:marker>
          <c:cat>
            <c:numRef>
              <c:f>'Incentive Scenarios'!$C$4:$C$11</c:f>
              <c:numCache>
                <c:formatCode>General</c:formatCode>
                <c:ptCount val="8"/>
                <c:pt idx="0">
                  <c:v>2018.0</c:v>
                </c:pt>
                <c:pt idx="1">
                  <c:v>2019.0</c:v>
                </c:pt>
                <c:pt idx="2">
                  <c:v>2020.0</c:v>
                </c:pt>
                <c:pt idx="3">
                  <c:v>2021.0</c:v>
                </c:pt>
                <c:pt idx="4">
                  <c:v>2022.0</c:v>
                </c:pt>
                <c:pt idx="5">
                  <c:v>2023.0</c:v>
                </c:pt>
                <c:pt idx="6">
                  <c:v>2024.0</c:v>
                </c:pt>
                <c:pt idx="7">
                  <c:v>2025.0</c:v>
                </c:pt>
              </c:numCache>
            </c:numRef>
          </c:cat>
          <c:val>
            <c:numRef>
              <c:f>'Incentive Scenarios'!$F$4:$F$11</c:f>
              <c:numCache>
                <c:formatCode>_(* #,##0_);_(* \(#,##0\);_(* "-"??_);_(@_)</c:formatCode>
                <c:ptCount val="8"/>
                <c:pt idx="0">
                  <c:v>2788.0</c:v>
                </c:pt>
                <c:pt idx="1">
                  <c:v>6394.505000000001</c:v>
                </c:pt>
                <c:pt idx="2">
                  <c:v>10413.182</c:v>
                </c:pt>
                <c:pt idx="3">
                  <c:v>14844.031</c:v>
                </c:pt>
                <c:pt idx="4">
                  <c:v>19687.052</c:v>
                </c:pt>
                <c:pt idx="5">
                  <c:v>24942.245</c:v>
                </c:pt>
                <c:pt idx="6">
                  <c:v>30609.61</c:v>
                </c:pt>
                <c:pt idx="7">
                  <c:v>36689.147</c:v>
                </c:pt>
              </c:numCache>
            </c:numRef>
          </c:val>
          <c:smooth val="0"/>
          <c:extLst xmlns:c16r2="http://schemas.microsoft.com/office/drawing/2015/06/chart">
            <c:ext xmlns:c16="http://schemas.microsoft.com/office/drawing/2014/chart" uri="{C3380CC4-5D6E-409C-BE32-E72D297353CC}">
              <c16:uniqueId val="{00000002-93C3-40E8-ADD7-1EA72178246C}"/>
            </c:ext>
          </c:extLst>
        </c:ser>
        <c:ser>
          <c:idx val="3"/>
          <c:order val="3"/>
          <c:tx>
            <c:strRef>
              <c:f>'Incentive Scenarios'!$G$3</c:f>
              <c:strCache>
                <c:ptCount val="1"/>
                <c:pt idx="0">
                  <c:v>High Incentive ($5,000)</c:v>
                </c:pt>
              </c:strCache>
            </c:strRef>
          </c:tx>
          <c:spPr>
            <a:ln w="57150" cap="rnd">
              <a:solidFill>
                <a:schemeClr val="accent6">
                  <a:lumMod val="50000"/>
                </a:schemeClr>
              </a:solidFill>
              <a:round/>
            </a:ln>
            <a:effectLst/>
          </c:spPr>
          <c:marker>
            <c:symbol val="none"/>
          </c:marker>
          <c:cat>
            <c:numRef>
              <c:f>'Incentive Scenarios'!$C$4:$C$11</c:f>
              <c:numCache>
                <c:formatCode>General</c:formatCode>
                <c:ptCount val="8"/>
                <c:pt idx="0">
                  <c:v>2018.0</c:v>
                </c:pt>
                <c:pt idx="1">
                  <c:v>2019.0</c:v>
                </c:pt>
                <c:pt idx="2">
                  <c:v>2020.0</c:v>
                </c:pt>
                <c:pt idx="3">
                  <c:v>2021.0</c:v>
                </c:pt>
                <c:pt idx="4">
                  <c:v>2022.0</c:v>
                </c:pt>
                <c:pt idx="5">
                  <c:v>2023.0</c:v>
                </c:pt>
                <c:pt idx="6">
                  <c:v>2024.0</c:v>
                </c:pt>
                <c:pt idx="7">
                  <c:v>2025.0</c:v>
                </c:pt>
              </c:numCache>
            </c:numRef>
          </c:cat>
          <c:val>
            <c:numRef>
              <c:f>'Incentive Scenarios'!$G$4:$G$11</c:f>
              <c:numCache>
                <c:formatCode>_(* #,##0_);_(* \(#,##0\);_(* "-"??_);_(@_)</c:formatCode>
                <c:ptCount val="8"/>
                <c:pt idx="0">
                  <c:v>2788.0</c:v>
                </c:pt>
                <c:pt idx="1">
                  <c:v>10001.01</c:v>
                </c:pt>
                <c:pt idx="2">
                  <c:v>17935.321</c:v>
                </c:pt>
                <c:pt idx="3">
                  <c:v>26590.933</c:v>
                </c:pt>
                <c:pt idx="4">
                  <c:v>35967.84600000001</c:v>
                </c:pt>
                <c:pt idx="5">
                  <c:v>46066.06</c:v>
                </c:pt>
                <c:pt idx="6">
                  <c:v>56885.575</c:v>
                </c:pt>
                <c:pt idx="7">
                  <c:v>68426.391</c:v>
                </c:pt>
              </c:numCache>
            </c:numRef>
          </c:val>
          <c:smooth val="0"/>
          <c:extLst xmlns:c16r2="http://schemas.microsoft.com/office/drawing/2015/06/chart">
            <c:ext xmlns:c16="http://schemas.microsoft.com/office/drawing/2014/chart" uri="{C3380CC4-5D6E-409C-BE32-E72D297353CC}">
              <c16:uniqueId val="{00000003-93C3-40E8-ADD7-1EA72178246C}"/>
            </c:ext>
          </c:extLst>
        </c:ser>
        <c:dLbls>
          <c:showLegendKey val="0"/>
          <c:showVal val="0"/>
          <c:showCatName val="0"/>
          <c:showSerName val="0"/>
          <c:showPercent val="0"/>
          <c:showBubbleSize val="0"/>
        </c:dLbls>
        <c:smooth val="0"/>
        <c:axId val="72615168"/>
        <c:axId val="72617888"/>
      </c:lineChart>
      <c:catAx>
        <c:axId val="72615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2617888"/>
        <c:crosses val="autoZero"/>
        <c:auto val="1"/>
        <c:lblAlgn val="ctr"/>
        <c:lblOffset val="100"/>
        <c:noMultiLvlLbl val="0"/>
      </c:catAx>
      <c:valAx>
        <c:axId val="72617888"/>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261516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57150">
      <a:noFill/>
    </a:ln>
    <a:effectLst/>
  </c:spPr>
  <c:txPr>
    <a:bodyPr/>
    <a:lstStyle/>
    <a:p>
      <a:pPr>
        <a:defRPr sz="1800"/>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Sheet3!$P$15</c:f>
              <c:strCache>
                <c:ptCount val="1"/>
                <c:pt idx="0">
                  <c:v>2019 Existing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lumMod val="8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Sheet3!$Q$14:$R$14</c:f>
              <c:strCache>
                <c:ptCount val="2"/>
                <c:pt idx="0">
                  <c:v>Public Level 2</c:v>
                </c:pt>
                <c:pt idx="1">
                  <c:v>DC Fast Charging</c:v>
                </c:pt>
              </c:strCache>
            </c:strRef>
          </c:cat>
          <c:val>
            <c:numRef>
              <c:f>Sheet3!$Q$15:$R$15</c:f>
              <c:numCache>
                <c:formatCode>_(* #,##0_);_(* \(#,##0\);_(* "-"??_);_(@_)</c:formatCode>
                <c:ptCount val="2"/>
                <c:pt idx="0">
                  <c:v>413.0</c:v>
                </c:pt>
                <c:pt idx="1">
                  <c:v>57.0</c:v>
                </c:pt>
              </c:numCache>
            </c:numRef>
          </c:val>
          <c:extLst xmlns:c16r2="http://schemas.microsoft.com/office/drawing/2015/06/chart">
            <c:ext xmlns:c16="http://schemas.microsoft.com/office/drawing/2014/chart" uri="{C3380CC4-5D6E-409C-BE32-E72D297353CC}">
              <c16:uniqueId val="{00000000-5DAC-450B-8DBA-30E465744144}"/>
            </c:ext>
          </c:extLst>
        </c:ser>
        <c:ser>
          <c:idx val="1"/>
          <c:order val="1"/>
          <c:tx>
            <c:strRef>
              <c:f>Sheet3!$P$16</c:f>
              <c:strCache>
                <c:ptCount val="1"/>
                <c:pt idx="0">
                  <c:v>2025 Needed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Sheet3!$Q$14:$R$14</c:f>
              <c:strCache>
                <c:ptCount val="2"/>
                <c:pt idx="0">
                  <c:v>Public Level 2</c:v>
                </c:pt>
                <c:pt idx="1">
                  <c:v>DC Fast Charging</c:v>
                </c:pt>
              </c:strCache>
            </c:strRef>
          </c:cat>
          <c:val>
            <c:numRef>
              <c:f>Sheet3!$Q$16:$R$16</c:f>
              <c:numCache>
                <c:formatCode>_(* #,##0_);_(* \(#,##0\);_(* "-"??_);_(@_)</c:formatCode>
                <c:ptCount val="2"/>
                <c:pt idx="0">
                  <c:v>641.0</c:v>
                </c:pt>
                <c:pt idx="1">
                  <c:v>133.0</c:v>
                </c:pt>
              </c:numCache>
            </c:numRef>
          </c:val>
          <c:extLst xmlns:c16r2="http://schemas.microsoft.com/office/drawing/2015/06/chart">
            <c:ext xmlns:c16="http://schemas.microsoft.com/office/drawing/2014/chart" uri="{C3380CC4-5D6E-409C-BE32-E72D297353CC}">
              <c16:uniqueId val="{00000001-5DAC-450B-8DBA-30E465744144}"/>
            </c:ext>
          </c:extLst>
        </c:ser>
        <c:dLbls>
          <c:showLegendKey val="0"/>
          <c:showVal val="0"/>
          <c:showCatName val="0"/>
          <c:showSerName val="0"/>
          <c:showPercent val="0"/>
          <c:showBubbleSize val="0"/>
        </c:dLbls>
        <c:gapWidth val="150"/>
        <c:overlap val="100"/>
        <c:axId val="71566384"/>
        <c:axId val="71568704"/>
      </c:barChart>
      <c:catAx>
        <c:axId val="715663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71568704"/>
        <c:crosses val="autoZero"/>
        <c:auto val="1"/>
        <c:lblAlgn val="ctr"/>
        <c:lblOffset val="100"/>
        <c:noMultiLvlLbl val="0"/>
      </c:catAx>
      <c:valAx>
        <c:axId val="715687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sz="2800" dirty="0"/>
                  <a:t>Number of Charging</a:t>
                </a:r>
                <a:r>
                  <a:rPr lang="en-US" sz="2800" baseline="0" dirty="0"/>
                  <a:t> Ports</a:t>
                </a:r>
                <a:endParaRPr lang="en-US" sz="2800" dirty="0"/>
              </a:p>
            </c:rich>
          </c:tx>
          <c:layou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71566384"/>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400"/>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3200"/>
              <a:t>EV Ownership per 1,000 People</a:t>
            </a:r>
          </a:p>
          <a:p>
            <a:pPr>
              <a:defRPr/>
            </a:pPr>
            <a:r>
              <a:rPr lang="en-US" sz="1800"/>
              <a:t>as of December 2018</a:t>
            </a:r>
          </a:p>
        </c:rich>
      </c:tx>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'Global Market Share'!$D$4:$D$9</c:f>
              <c:strCache>
                <c:ptCount val="6"/>
                <c:pt idx="0">
                  <c:v>Norway</c:v>
                </c:pt>
                <c:pt idx="1">
                  <c:v>California</c:v>
                </c:pt>
                <c:pt idx="2">
                  <c:v>Vermont</c:v>
                </c:pt>
                <c:pt idx="3">
                  <c:v>Quebec</c:v>
                </c:pt>
                <c:pt idx="4">
                  <c:v>USA</c:v>
                </c:pt>
                <c:pt idx="5">
                  <c:v>China</c:v>
                </c:pt>
              </c:strCache>
            </c:strRef>
          </c:cat>
          <c:val>
            <c:numRef>
              <c:f>'Global Market Share'!$E$4:$E$9</c:f>
              <c:numCache>
                <c:formatCode>General</c:formatCode>
                <c:ptCount val="6"/>
                <c:pt idx="0">
                  <c:v>55.9</c:v>
                </c:pt>
                <c:pt idx="1">
                  <c:v>13.2</c:v>
                </c:pt>
                <c:pt idx="2">
                  <c:v>4.8</c:v>
                </c:pt>
                <c:pt idx="3" formatCode="_(* #,##0.0_);_(* \(#,##0.0\);_(* &quot;-&quot;??_);_(@_)">
                  <c:v>4.669249106078666</c:v>
                </c:pt>
                <c:pt idx="4">
                  <c:v>3.4</c:v>
                </c:pt>
                <c:pt idx="5">
                  <c:v>1.6</c:v>
                </c:pt>
              </c:numCache>
            </c:numRef>
          </c:val>
          <c:extLst xmlns:c16r2="http://schemas.microsoft.com/office/drawing/2015/06/chart">
            <c:ext xmlns:c16="http://schemas.microsoft.com/office/drawing/2014/chart" uri="{C3380CC4-5D6E-409C-BE32-E72D297353CC}">
              <c16:uniqueId val="{00000000-5727-483E-9379-1A8AE2EFB3E1}"/>
            </c:ext>
          </c:extLst>
        </c:ser>
        <c:dLbls>
          <c:showLegendKey val="0"/>
          <c:showVal val="0"/>
          <c:showCatName val="0"/>
          <c:showSerName val="0"/>
          <c:showPercent val="0"/>
          <c:showBubbleSize val="0"/>
        </c:dLbls>
        <c:gapWidth val="182"/>
        <c:axId val="71493120"/>
        <c:axId val="71495440"/>
      </c:barChart>
      <c:catAx>
        <c:axId val="71493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71495440"/>
        <c:crosses val="autoZero"/>
        <c:auto val="1"/>
        <c:lblAlgn val="ctr"/>
        <c:lblOffset val="100"/>
        <c:noMultiLvlLbl val="0"/>
      </c:catAx>
      <c:valAx>
        <c:axId val="714954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7149312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b="1">
                <a:solidFill>
                  <a:schemeClr val="bg2">
                    <a:lumMod val="75000"/>
                  </a:schemeClr>
                </a:solidFill>
              </a:rPr>
              <a:t>100%</a:t>
            </a:r>
            <a:r>
              <a:rPr lang="en-US" sz="1600" b="1" baseline="0">
                <a:solidFill>
                  <a:schemeClr val="bg2">
                    <a:lumMod val="75000"/>
                  </a:schemeClr>
                </a:solidFill>
              </a:rPr>
              <a:t> ZEVs of New Cars Sold by 2040</a:t>
            </a:r>
            <a:endParaRPr lang="en-US" sz="1600" b="1">
              <a:solidFill>
                <a:schemeClr val="bg2">
                  <a:lumMod val="75000"/>
                </a:schemeClr>
              </a:solidFill>
            </a:endParaRP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Sheet1!$B$1</c:f>
              <c:strCache>
                <c:ptCount val="1"/>
                <c:pt idx="0">
                  <c:v>Zero Emissions Vehicles</c:v>
                </c:pt>
              </c:strCache>
            </c:strRef>
          </c:tx>
          <c:spPr>
            <a:solidFill>
              <a:schemeClr val="bg2"/>
            </a:solidFill>
            <a:ln>
              <a:noFill/>
            </a:ln>
            <a:effectLst/>
          </c:spPr>
          <c:invertIfNegative val="0"/>
          <c:cat>
            <c:numRef>
              <c:f>Sheet1!$A$2:$A$4</c:f>
              <c:numCache>
                <c:formatCode>General</c:formatCode>
                <c:ptCount val="3"/>
                <c:pt idx="0">
                  <c:v>2020.0</c:v>
                </c:pt>
                <c:pt idx="1">
                  <c:v>2030.0</c:v>
                </c:pt>
                <c:pt idx="2">
                  <c:v>2040.0</c:v>
                </c:pt>
              </c:numCache>
            </c:numRef>
          </c:cat>
          <c:val>
            <c:numRef>
              <c:f>Sheet1!$B$2:$B$4</c:f>
              <c:numCache>
                <c:formatCode>General</c:formatCode>
                <c:ptCount val="3"/>
                <c:pt idx="0">
                  <c:v>10.0</c:v>
                </c:pt>
                <c:pt idx="1">
                  <c:v>30.0</c:v>
                </c:pt>
                <c:pt idx="2">
                  <c:v>100.0</c:v>
                </c:pt>
              </c:numCache>
            </c:numRef>
          </c:val>
          <c:extLst xmlns:c16r2="http://schemas.microsoft.com/office/drawing/2015/06/chart">
            <c:ext xmlns:c16="http://schemas.microsoft.com/office/drawing/2014/chart" uri="{C3380CC4-5D6E-409C-BE32-E72D297353CC}">
              <c16:uniqueId val="{00000000-CAEE-9048-ADA9-E3934A75659C}"/>
            </c:ext>
          </c:extLst>
        </c:ser>
        <c:ser>
          <c:idx val="1"/>
          <c:order val="1"/>
          <c:tx>
            <c:strRef>
              <c:f>Sheet1!$C$1</c:f>
              <c:strCache>
                <c:ptCount val="1"/>
                <c:pt idx="0">
                  <c:v>Fossil Fuel Vehicles</c:v>
                </c:pt>
              </c:strCache>
            </c:strRef>
          </c:tx>
          <c:spPr>
            <a:solidFill>
              <a:schemeClr val="accent3"/>
            </a:solidFill>
            <a:ln>
              <a:noFill/>
            </a:ln>
            <a:effectLst/>
          </c:spPr>
          <c:invertIfNegative val="0"/>
          <c:cat>
            <c:numRef>
              <c:f>Sheet1!$A$2:$A$4</c:f>
              <c:numCache>
                <c:formatCode>General</c:formatCode>
                <c:ptCount val="3"/>
                <c:pt idx="0">
                  <c:v>2020.0</c:v>
                </c:pt>
                <c:pt idx="1">
                  <c:v>2030.0</c:v>
                </c:pt>
                <c:pt idx="2">
                  <c:v>2040.0</c:v>
                </c:pt>
              </c:numCache>
            </c:numRef>
          </c:cat>
          <c:val>
            <c:numRef>
              <c:f>Sheet1!$C$2:$C$4</c:f>
              <c:numCache>
                <c:formatCode>General</c:formatCode>
                <c:ptCount val="3"/>
                <c:pt idx="0">
                  <c:v>90.0</c:v>
                </c:pt>
                <c:pt idx="1">
                  <c:v>70.0</c:v>
                </c:pt>
                <c:pt idx="2">
                  <c:v>0.0</c:v>
                </c:pt>
              </c:numCache>
            </c:numRef>
          </c:val>
          <c:extLst xmlns:c16r2="http://schemas.microsoft.com/office/drawing/2015/06/chart">
            <c:ext xmlns:c16="http://schemas.microsoft.com/office/drawing/2014/chart" uri="{C3380CC4-5D6E-409C-BE32-E72D297353CC}">
              <c16:uniqueId val="{00000001-CAEE-9048-ADA9-E3934A75659C}"/>
            </c:ext>
          </c:extLst>
        </c:ser>
        <c:dLbls>
          <c:showLegendKey val="0"/>
          <c:showVal val="0"/>
          <c:showCatName val="0"/>
          <c:showSerName val="0"/>
          <c:showPercent val="0"/>
          <c:showBubbleSize val="0"/>
        </c:dLbls>
        <c:gapWidth val="68"/>
        <c:overlap val="100"/>
        <c:axId val="71841968"/>
        <c:axId val="71844288"/>
      </c:barChart>
      <c:catAx>
        <c:axId val="71841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1844288"/>
        <c:crosses val="autoZero"/>
        <c:auto val="1"/>
        <c:lblAlgn val="ctr"/>
        <c:lblOffset val="100"/>
        <c:noMultiLvlLbl val="0"/>
      </c:catAx>
      <c:valAx>
        <c:axId val="71844288"/>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1841968"/>
        <c:crosses val="autoZero"/>
        <c:crossBetween val="between"/>
      </c:valAx>
      <c:spPr>
        <a:noFill/>
        <a:ln>
          <a:noFill/>
        </a:ln>
        <a:effectLst/>
      </c:spPr>
    </c:plotArea>
    <c:legend>
      <c:legendPos val="b"/>
      <c:legendEntry>
        <c:idx val="1"/>
        <c:txPr>
          <a:bodyPr rot="0" spcFirstLastPara="1" vertOverflow="ellipsis" vert="horz" wrap="square" anchor="ctr" anchorCtr="1"/>
          <a:lstStyle/>
          <a:p>
            <a:pPr>
              <a:defRPr sz="1197" b="1" i="0" u="none" strike="noStrike" kern="1200" baseline="0">
                <a:solidFill>
                  <a:schemeClr val="accent3"/>
                </a:solidFill>
                <a:latin typeface="+mn-lt"/>
                <a:ea typeface="+mn-ea"/>
                <a:cs typeface="+mn-cs"/>
              </a:defRPr>
            </a:pPr>
            <a:endParaRPr lang="en-US"/>
          </a:p>
        </c:txPr>
      </c:legendEntry>
      <c:layout/>
      <c:overlay val="0"/>
      <c:spPr>
        <a:noFill/>
        <a:ln>
          <a:noFill/>
        </a:ln>
        <a:effectLst/>
      </c:spPr>
      <c:txPr>
        <a:bodyPr rot="0" spcFirstLastPara="1" vertOverflow="ellipsis" vert="horz" wrap="square" anchor="ctr" anchorCtr="1"/>
        <a:lstStyle/>
        <a:p>
          <a:pPr>
            <a:defRPr sz="1197" b="1" i="0" u="none" strike="noStrike" kern="1200" baseline="0">
              <a:solidFill>
                <a:schemeClr val="bg2">
                  <a:lumMod val="7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baseline="0">
                <a:solidFill>
                  <a:schemeClr val="tx1">
                    <a:lumMod val="65000"/>
                    <a:lumOff val="35000"/>
                  </a:schemeClr>
                </a:solidFill>
                <a:latin typeface="+mn-lt"/>
                <a:ea typeface="+mn-ea"/>
                <a:cs typeface="+mn-cs"/>
              </a:defRPr>
            </a:pPr>
            <a:r>
              <a:rPr lang="en-US" sz="2000" b="0" i="0" u="none" strike="noStrike" baseline="0">
                <a:solidFill>
                  <a:sysClr val="windowText" lastClr="000000">
                    <a:lumMod val="65000"/>
                    <a:lumOff val="35000"/>
                  </a:sysClr>
                </a:solidFill>
                <a:latin typeface="Calibri" panose="020F0502020204030204"/>
              </a:rPr>
              <a:t>Truck Registrations by Weight (pounds)</a:t>
            </a:r>
          </a:p>
        </c:rich>
      </c:tx>
      <c:layout/>
      <c:overlay val="0"/>
      <c:spPr>
        <a:noFill/>
        <a:ln>
          <a:noFill/>
        </a:ln>
        <a:effectLst/>
      </c:spPr>
      <c:txPr>
        <a:bodyPr rot="0" spcFirstLastPara="1" vertOverflow="ellipsis" vert="horz" wrap="square" anchor="ctr" anchorCtr="1"/>
        <a:lstStyle/>
        <a:p>
          <a:pPr>
            <a:defRPr sz="2000" b="0" i="0" u="none" strike="noStrike"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'[20190702_EVreg data veic-truck-follow-up.xlsx]trucks by weight'!$D$2:$D$6</c:f>
              <c:strCache>
                <c:ptCount val="5"/>
                <c:pt idx="0">
                  <c:v>up to 6,999</c:v>
                </c:pt>
                <c:pt idx="1">
                  <c:v>7,000 - 10,999</c:v>
                </c:pt>
                <c:pt idx="2">
                  <c:v>11,000-19,999</c:v>
                </c:pt>
                <c:pt idx="3">
                  <c:v>20,000-49,999</c:v>
                </c:pt>
                <c:pt idx="4">
                  <c:v>50,000-99,000</c:v>
                </c:pt>
              </c:strCache>
            </c:strRef>
          </c:cat>
          <c:val>
            <c:numRef>
              <c:f>'[20190702_EVreg data veic-truck-follow-up.xlsx]trucks by weight'!$E$2:$E$6</c:f>
              <c:numCache>
                <c:formatCode>_(* #,##0_);_(* \(#,##0\);_(* "-"??_);_(@_)</c:formatCode>
                <c:ptCount val="5"/>
                <c:pt idx="0">
                  <c:v>78490.0</c:v>
                </c:pt>
                <c:pt idx="1">
                  <c:v>20455.0</c:v>
                </c:pt>
                <c:pt idx="2">
                  <c:v>8649.0</c:v>
                </c:pt>
                <c:pt idx="3">
                  <c:v>4042.0</c:v>
                </c:pt>
                <c:pt idx="4">
                  <c:v>3223.0</c:v>
                </c:pt>
              </c:numCache>
            </c:numRef>
          </c:val>
          <c:extLst xmlns:c16r2="http://schemas.microsoft.com/office/drawing/2015/06/chart">
            <c:ext xmlns:c16="http://schemas.microsoft.com/office/drawing/2014/chart" uri="{C3380CC4-5D6E-409C-BE32-E72D297353CC}">
              <c16:uniqueId val="{00000000-2EB5-4C5E-A5FB-319D3D524626}"/>
            </c:ext>
          </c:extLst>
        </c:ser>
        <c:dLbls>
          <c:showLegendKey val="0"/>
          <c:showVal val="1"/>
          <c:showCatName val="0"/>
          <c:showSerName val="0"/>
          <c:showPercent val="0"/>
          <c:showBubbleSize val="0"/>
        </c:dLbls>
        <c:gapWidth val="6"/>
        <c:axId val="68820992"/>
        <c:axId val="68806576"/>
      </c:barChart>
      <c:catAx>
        <c:axId val="6882099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baseline="0">
                <a:solidFill>
                  <a:schemeClr val="tx1">
                    <a:lumMod val="65000"/>
                    <a:lumOff val="35000"/>
                  </a:schemeClr>
                </a:solidFill>
                <a:latin typeface="+mn-lt"/>
                <a:ea typeface="+mn-ea"/>
                <a:cs typeface="+mn-cs"/>
              </a:defRPr>
            </a:pPr>
            <a:endParaRPr lang="en-US"/>
          </a:p>
        </c:txPr>
        <c:crossAx val="68806576"/>
        <c:crosses val="autoZero"/>
        <c:auto val="1"/>
        <c:lblAlgn val="ctr"/>
        <c:lblOffset val="100"/>
        <c:noMultiLvlLbl val="0"/>
      </c:catAx>
      <c:valAx>
        <c:axId val="68806576"/>
        <c:scaling>
          <c:orientation val="minMax"/>
        </c:scaling>
        <c:delete val="1"/>
        <c:axPos val="t"/>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crossAx val="68820992"/>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4000" b="1" i="0" u="none" strike="noStrike" kern="1200" spc="0" baseline="0">
                <a:solidFill>
                  <a:schemeClr val="tx1">
                    <a:lumMod val="75000"/>
                    <a:lumOff val="25000"/>
                  </a:schemeClr>
                </a:solidFill>
                <a:latin typeface="Roboto Slab"/>
                <a:ea typeface="+mn-ea"/>
                <a:cs typeface="+mn-cs"/>
              </a:defRPr>
            </a:pPr>
            <a:r>
              <a:rPr lang="en-US" sz="4000" b="1">
                <a:solidFill>
                  <a:schemeClr val="tx1">
                    <a:lumMod val="75000"/>
                    <a:lumOff val="25000"/>
                  </a:schemeClr>
                </a:solidFill>
                <a:latin typeface="Roboto Slab"/>
              </a:rPr>
              <a:t>Vermont Annual Vehicle Sales</a:t>
            </a:r>
          </a:p>
        </c:rich>
      </c:tx>
      <c:layout/>
      <c:overlay val="0"/>
      <c:spPr>
        <a:noFill/>
        <a:ln>
          <a:noFill/>
        </a:ln>
        <a:effectLst/>
      </c:spPr>
      <c:txPr>
        <a:bodyPr rot="0" spcFirstLastPara="1" vertOverflow="ellipsis" vert="horz" wrap="square" anchor="ctr" anchorCtr="1"/>
        <a:lstStyle/>
        <a:p>
          <a:pPr>
            <a:defRPr sz="4000" b="1" i="0" u="none" strike="noStrike" kern="1200" spc="0" baseline="0">
              <a:solidFill>
                <a:schemeClr val="tx1">
                  <a:lumMod val="75000"/>
                  <a:lumOff val="25000"/>
                </a:schemeClr>
              </a:solidFill>
              <a:latin typeface="Roboto Slab"/>
              <a:ea typeface="+mn-ea"/>
              <a:cs typeface="+mn-cs"/>
            </a:defRPr>
          </a:pPr>
          <a:endParaRPr lang="en-US"/>
        </a:p>
      </c:txPr>
    </c:title>
    <c:autoTitleDeleted val="0"/>
    <c:plotArea>
      <c:layout/>
      <c:barChart>
        <c:barDir val="bar"/>
        <c:grouping val="stacked"/>
        <c:varyColors val="0"/>
        <c:ser>
          <c:idx val="0"/>
          <c:order val="0"/>
          <c:tx>
            <c:strRef>
              <c:f>'[20190702_EVreg data veic-truck-follow-up.xlsx]NewUsedSalesChart'!$C$5</c:f>
              <c:strCache>
                <c:ptCount val="1"/>
                <c:pt idx="0">
                  <c:v>New</c:v>
                </c:pt>
              </c:strCache>
            </c:strRef>
          </c:tx>
          <c:spPr>
            <a:solidFill>
              <a:schemeClr val="accent3">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lumMod val="8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'[20190702_EVreg data veic-truck-follow-up.xlsx]NewUsedSalesChart'!$B$6:$B$10</c:f>
              <c:numCache>
                <c:formatCode>General</c:formatCode>
                <c:ptCount val="5"/>
                <c:pt idx="0">
                  <c:v>2014.0</c:v>
                </c:pt>
                <c:pt idx="1">
                  <c:v>2015.0</c:v>
                </c:pt>
                <c:pt idx="2">
                  <c:v>2016.0</c:v>
                </c:pt>
                <c:pt idx="3">
                  <c:v>2017.0</c:v>
                </c:pt>
                <c:pt idx="4">
                  <c:v>2018.0</c:v>
                </c:pt>
              </c:numCache>
            </c:numRef>
          </c:cat>
          <c:val>
            <c:numRef>
              <c:f>'[20190702_EVreg data veic-truck-follow-up.xlsx]NewUsedSalesChart'!$C$6:$C$10</c:f>
              <c:numCache>
                <c:formatCode>_(* #,##0_);_(* \(#,##0\);_(* "-"??_);_(@_)</c:formatCode>
                <c:ptCount val="5"/>
                <c:pt idx="0">
                  <c:v>33492.0</c:v>
                </c:pt>
                <c:pt idx="1">
                  <c:v>36132.0</c:v>
                </c:pt>
                <c:pt idx="2">
                  <c:v>36487.0</c:v>
                </c:pt>
                <c:pt idx="3">
                  <c:v>38262.0</c:v>
                </c:pt>
                <c:pt idx="4">
                  <c:v>38802.0</c:v>
                </c:pt>
              </c:numCache>
            </c:numRef>
          </c:val>
          <c:extLst xmlns:c16r2="http://schemas.microsoft.com/office/drawing/2015/06/chart">
            <c:ext xmlns:c16="http://schemas.microsoft.com/office/drawing/2014/chart" uri="{C3380CC4-5D6E-409C-BE32-E72D297353CC}">
              <c16:uniqueId val="{00000000-40AA-47EC-A510-61EE72E11E90}"/>
            </c:ext>
          </c:extLst>
        </c:ser>
        <c:ser>
          <c:idx val="1"/>
          <c:order val="1"/>
          <c:tx>
            <c:strRef>
              <c:f>'[20190702_EVreg data veic-truck-follow-up.xlsx]NewUsedSalesChart'!$D$5</c:f>
              <c:strCache>
                <c:ptCount val="1"/>
                <c:pt idx="0">
                  <c:v>Used</c:v>
                </c:pt>
              </c:strCache>
            </c:strRef>
          </c:tx>
          <c:spPr>
            <a:solidFill>
              <a:schemeClr val="accent3">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'[20190702_EVreg data veic-truck-follow-up.xlsx]NewUsedSalesChart'!$B$6:$B$10</c:f>
              <c:numCache>
                <c:formatCode>General</c:formatCode>
                <c:ptCount val="5"/>
                <c:pt idx="0">
                  <c:v>2014.0</c:v>
                </c:pt>
                <c:pt idx="1">
                  <c:v>2015.0</c:v>
                </c:pt>
                <c:pt idx="2">
                  <c:v>2016.0</c:v>
                </c:pt>
                <c:pt idx="3">
                  <c:v>2017.0</c:v>
                </c:pt>
                <c:pt idx="4">
                  <c:v>2018.0</c:v>
                </c:pt>
              </c:numCache>
            </c:numRef>
          </c:cat>
          <c:val>
            <c:numRef>
              <c:f>'[20190702_EVreg data veic-truck-follow-up.xlsx]NewUsedSalesChart'!$D$6:$D$10</c:f>
              <c:numCache>
                <c:formatCode>_(* #,##0_);_(* \(#,##0\);_(* "-"??_);_(@_)</c:formatCode>
                <c:ptCount val="5"/>
                <c:pt idx="0">
                  <c:v>66272.0</c:v>
                </c:pt>
                <c:pt idx="1">
                  <c:v>65761.0</c:v>
                </c:pt>
                <c:pt idx="2">
                  <c:v>66038.0</c:v>
                </c:pt>
                <c:pt idx="3">
                  <c:v>67089.0</c:v>
                </c:pt>
                <c:pt idx="4">
                  <c:v>66880.0</c:v>
                </c:pt>
              </c:numCache>
            </c:numRef>
          </c:val>
          <c:extLst xmlns:c16r2="http://schemas.microsoft.com/office/drawing/2015/06/chart">
            <c:ext xmlns:c16="http://schemas.microsoft.com/office/drawing/2014/chart" uri="{C3380CC4-5D6E-409C-BE32-E72D297353CC}">
              <c16:uniqueId val="{00000001-40AA-47EC-A510-61EE72E11E90}"/>
            </c:ext>
          </c:extLst>
        </c:ser>
        <c:dLbls>
          <c:showLegendKey val="0"/>
          <c:showVal val="0"/>
          <c:showCatName val="0"/>
          <c:showSerName val="0"/>
          <c:showPercent val="0"/>
          <c:showBubbleSize val="0"/>
        </c:dLbls>
        <c:gapWidth val="150"/>
        <c:overlap val="100"/>
        <c:axId val="70315120"/>
        <c:axId val="70317872"/>
      </c:barChart>
      <c:catAx>
        <c:axId val="70315120"/>
        <c:scaling>
          <c:orientation val="maxMin"/>
        </c:scaling>
        <c:delete val="0"/>
        <c:axPos val="l"/>
        <c:numFmt formatCode="General" sourceLinked="1"/>
        <c:majorTickMark val="none"/>
        <c:minorTickMark val="none"/>
        <c:tickLblPos val="nextTo"/>
        <c:spPr>
          <a:noFill/>
          <a:ln w="9525" cap="flat" cmpd="sng" algn="ctr">
            <a:solidFill>
              <a:schemeClr val="accent1">
                <a:shade val="50000"/>
                <a:alpha val="97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70317872"/>
        <c:crosses val="autoZero"/>
        <c:auto val="1"/>
        <c:lblAlgn val="ctr"/>
        <c:lblOffset val="100"/>
        <c:noMultiLvlLbl val="0"/>
      </c:catAx>
      <c:valAx>
        <c:axId val="70317872"/>
        <c:scaling>
          <c:orientation val="minMax"/>
        </c:scaling>
        <c:delete val="0"/>
        <c:axPos val="b"/>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70315120"/>
        <c:crosses val="max"/>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Passenger Cars</c:v>
                </c:pt>
              </c:strCache>
            </c:strRef>
          </c:tx>
          <c:spPr>
            <a:solidFill>
              <a:schemeClr val="accent1"/>
            </a:solidFill>
            <a:ln>
              <a:noFill/>
            </a:ln>
            <a:effectLst/>
          </c:spPr>
          <c:invertIfNegative val="0"/>
          <c:cat>
            <c:numRef>
              <c:f>Sheet1!$A$2:$A$5</c:f>
              <c:numCache>
                <c:formatCode>General</c:formatCode>
                <c:ptCount val="4"/>
                <c:pt idx="0">
                  <c:v>2015.0</c:v>
                </c:pt>
                <c:pt idx="1">
                  <c:v>2016.0</c:v>
                </c:pt>
                <c:pt idx="2">
                  <c:v>2017.0</c:v>
                </c:pt>
                <c:pt idx="3">
                  <c:v>2018.0</c:v>
                </c:pt>
              </c:numCache>
            </c:numRef>
          </c:cat>
          <c:val>
            <c:numRef>
              <c:f>Sheet1!$B$2:$B$5</c:f>
              <c:numCache>
                <c:formatCode>_(* #,##0_);_(* \(#,##0\);_(* "-"??_);_(@_)</c:formatCode>
                <c:ptCount val="4"/>
                <c:pt idx="0">
                  <c:v>12678.0</c:v>
                </c:pt>
                <c:pt idx="1">
                  <c:v>11288.0</c:v>
                </c:pt>
                <c:pt idx="2">
                  <c:v>11180.0</c:v>
                </c:pt>
                <c:pt idx="3">
                  <c:v>8426.0</c:v>
                </c:pt>
              </c:numCache>
            </c:numRef>
          </c:val>
          <c:extLst xmlns:c16r2="http://schemas.microsoft.com/office/drawing/2015/06/chart">
            <c:ext xmlns:c16="http://schemas.microsoft.com/office/drawing/2014/chart" uri="{C3380CC4-5D6E-409C-BE32-E72D297353CC}">
              <c16:uniqueId val="{00000000-B584-4E94-8853-210C44FB1926}"/>
            </c:ext>
          </c:extLst>
        </c:ser>
        <c:ser>
          <c:idx val="1"/>
          <c:order val="1"/>
          <c:tx>
            <c:strRef>
              <c:f>Sheet1!$C$1</c:f>
              <c:strCache>
                <c:ptCount val="1"/>
                <c:pt idx="0">
                  <c:v>SUVs / Light Trucks</c:v>
                </c:pt>
              </c:strCache>
            </c:strRef>
          </c:tx>
          <c:spPr>
            <a:solidFill>
              <a:schemeClr val="accent3"/>
            </a:solidFill>
            <a:ln>
              <a:noFill/>
            </a:ln>
            <a:effectLst/>
          </c:spPr>
          <c:invertIfNegative val="0"/>
          <c:dLbls>
            <c:dLbl>
              <c:idx val="0"/>
              <c:layout/>
              <c:tx>
                <c:rich>
                  <a:bodyPr/>
                  <a:lstStyle/>
                  <a:p>
                    <a:fld id="{311AD3C9-98FC-CD47-926F-1A7A74C8901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
              <c:layout/>
              <c:tx>
                <c:rich>
                  <a:bodyPr/>
                  <a:lstStyle/>
                  <a:p>
                    <a:fld id="{6D2F5D5E-8B52-DD4B-889C-2B165A2981D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
              <c:layout/>
              <c:tx>
                <c:rich>
                  <a:bodyPr/>
                  <a:lstStyle/>
                  <a:p>
                    <a:fld id="{B2EB72CF-2370-A447-84FD-D8E89D6C9DB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
              <c:layout/>
              <c:tx>
                <c:rich>
                  <a:bodyPr/>
                  <a:lstStyle/>
                  <a:p>
                    <a:fld id="{6D471A09-101D-044D-83F7-A47CAEC7FCE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howLeaderLines val="0"/>
            <c:extLst xmlns:c16r2="http://schemas.microsoft.com/office/drawing/2015/06/chart">
              <c:ext xmlns:c15="http://schemas.microsoft.com/office/drawing/2012/chart" uri="{CE6537A1-D6FC-4f65-9D91-7224C49458BB}">
                <c15:layout/>
                <c15:showDataLabelsRange val="1"/>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2015.0</c:v>
                </c:pt>
                <c:pt idx="1">
                  <c:v>2016.0</c:v>
                </c:pt>
                <c:pt idx="2">
                  <c:v>2017.0</c:v>
                </c:pt>
                <c:pt idx="3">
                  <c:v>2018.0</c:v>
                </c:pt>
              </c:numCache>
            </c:numRef>
          </c:cat>
          <c:val>
            <c:numRef>
              <c:f>Sheet1!$C$2:$C$5</c:f>
              <c:numCache>
                <c:formatCode>_(* #,##0_);_(* \(#,##0\);_(* "-"??_);_(@_)</c:formatCode>
                <c:ptCount val="4"/>
                <c:pt idx="0">
                  <c:v>28697.0</c:v>
                </c:pt>
                <c:pt idx="1">
                  <c:v>29425.0</c:v>
                </c:pt>
                <c:pt idx="2">
                  <c:v>31368.0</c:v>
                </c:pt>
                <c:pt idx="3">
                  <c:v>33158.0</c:v>
                </c:pt>
              </c:numCache>
            </c:numRef>
          </c:val>
          <c:extLst xmlns:c16r2="http://schemas.microsoft.com/office/drawing/2015/06/chart">
            <c:ext xmlns:c16="http://schemas.microsoft.com/office/drawing/2014/chart" uri="{C3380CC4-5D6E-409C-BE32-E72D297353CC}">
              <c16:uniqueId val="{00000001-B584-4E94-8853-210C44FB1926}"/>
            </c:ext>
            <c:ext xmlns:c15="http://schemas.microsoft.com/office/drawing/2012/chart" uri="{02D57815-91ED-43cb-92C2-25804820EDAC}">
              <c15:datalabelsRange>
                <c15:f>Sheet1!$D$2:$D$5</c15:f>
                <c15:dlblRangeCache>
                  <c:ptCount val="4"/>
                  <c:pt idx="0">
                    <c:v>69%</c:v>
                  </c:pt>
                  <c:pt idx="1">
                    <c:v>72%</c:v>
                  </c:pt>
                  <c:pt idx="2">
                    <c:v>74%</c:v>
                  </c:pt>
                  <c:pt idx="3">
                    <c:v>80%</c:v>
                  </c:pt>
                </c15:dlblRangeCache>
              </c15:datalabelsRange>
            </c:ext>
          </c:extLst>
        </c:ser>
        <c:dLbls>
          <c:showLegendKey val="0"/>
          <c:showVal val="0"/>
          <c:showCatName val="0"/>
          <c:showSerName val="0"/>
          <c:showPercent val="0"/>
          <c:showBubbleSize val="0"/>
        </c:dLbls>
        <c:gapWidth val="150"/>
        <c:overlap val="100"/>
        <c:axId val="69314080"/>
        <c:axId val="69316400"/>
      </c:barChart>
      <c:catAx>
        <c:axId val="69314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69316400"/>
        <c:crosses val="autoZero"/>
        <c:auto val="1"/>
        <c:lblAlgn val="ctr"/>
        <c:lblOffset val="100"/>
        <c:noMultiLvlLbl val="0"/>
      </c:catAx>
      <c:valAx>
        <c:axId val="69316400"/>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9314080"/>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'Jan Charts'!$E$5</c:f>
              <c:strCache>
                <c:ptCount val="1"/>
                <c:pt idx="0">
                  <c:v>Total Passenger EVs in Vermont</c:v>
                </c:pt>
              </c:strCache>
            </c:strRef>
          </c:tx>
          <c:spPr>
            <a:solidFill>
              <a:srgbClr val="6EB017"/>
            </a:solidFill>
            <a:ln>
              <a:noFill/>
            </a:ln>
            <a:effectLst/>
          </c:spPr>
          <c:invertIfNegative val="0"/>
          <c:dPt>
            <c:idx val="7"/>
            <c:invertIfNegative val="0"/>
            <c:bubble3D val="0"/>
            <c:spPr>
              <a:pattFill prst="dkUpDiag">
                <a:fgClr>
                  <a:srgbClr val="6EB017"/>
                </a:fgClr>
                <a:bgClr>
                  <a:schemeClr val="bg1"/>
                </a:bgClr>
              </a:pattFill>
              <a:ln>
                <a:noFill/>
              </a:ln>
              <a:effectLst/>
            </c:spPr>
            <c:extLst xmlns:c16r2="http://schemas.microsoft.com/office/drawing/2015/06/chart">
              <c:ext xmlns:c16="http://schemas.microsoft.com/office/drawing/2014/chart" uri="{C3380CC4-5D6E-409C-BE32-E72D297353CC}">
                <c16:uniqueId val="{00000002-9F48-4DBF-B3FE-65E078D70100}"/>
              </c:ext>
            </c:extLst>
          </c:dPt>
          <c:dPt>
            <c:idx val="8"/>
            <c:invertIfNegative val="0"/>
            <c:bubble3D val="0"/>
            <c:spPr>
              <a:pattFill prst="wdUpDiag">
                <a:fgClr>
                  <a:srgbClr val="6EB017"/>
                </a:fgClr>
                <a:bgClr>
                  <a:schemeClr val="bg1"/>
                </a:bgClr>
              </a:pattFill>
              <a:ln>
                <a:noFill/>
              </a:ln>
              <a:effectLst/>
            </c:spPr>
            <c:extLst xmlns:c16r2="http://schemas.microsoft.com/office/drawing/2015/06/chart">
              <c:ext xmlns:c16="http://schemas.microsoft.com/office/drawing/2014/chart" uri="{C3380CC4-5D6E-409C-BE32-E72D297353CC}">
                <c16:uniqueId val="{00000003-9F48-4DBF-B3FE-65E078D70100}"/>
              </c:ext>
            </c:extLst>
          </c:dPt>
          <c:dLbls>
            <c:dLbl>
              <c:idx val="6"/>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9F48-4DBF-B3FE-65E078D70100}"/>
                </c:ex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2000" b="0" i="0" u="none" strike="noStrike" kern="1200" baseline="0">
                    <a:solidFill>
                      <a:schemeClr val="tx1">
                        <a:lumMod val="85000"/>
                        <a:lumOff val="15000"/>
                      </a:schemeClr>
                    </a:solidFill>
                    <a:latin typeface="Franklin Gothic Demi" panose="020B0703020102020204" pitchFamily="34" charset="0"/>
                    <a:ea typeface="+mn-ea"/>
                    <a:cs typeface="+mn-cs"/>
                  </a:defRPr>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'Jan Charts'!$C$6:$D$14</c:f>
              <c:multiLvlStrCache>
                <c:ptCount val="9"/>
                <c:lvl>
                  <c:pt idx="0">
                    <c:v>Jan</c:v>
                  </c:pt>
                  <c:pt idx="1">
                    <c:v>Jan</c:v>
                  </c:pt>
                  <c:pt idx="2">
                    <c:v>Jan</c:v>
                  </c:pt>
                  <c:pt idx="3">
                    <c:v>Jan</c:v>
                  </c:pt>
                  <c:pt idx="4">
                    <c:v>Jan</c:v>
                  </c:pt>
                  <c:pt idx="5">
                    <c:v>Jan</c:v>
                  </c:pt>
                  <c:pt idx="6">
                    <c:v>Jan</c:v>
                  </c:pt>
                </c:lvl>
                <c:lvl>
                  <c:pt idx="0">
                    <c:v>2013</c:v>
                  </c:pt>
                  <c:pt idx="1">
                    <c:v>2014</c:v>
                  </c:pt>
                  <c:pt idx="2">
                    <c:v>2015</c:v>
                  </c:pt>
                  <c:pt idx="3">
                    <c:v>2016</c:v>
                  </c:pt>
                  <c:pt idx="4">
                    <c:v>2017</c:v>
                  </c:pt>
                  <c:pt idx="5">
                    <c:v>2018</c:v>
                  </c:pt>
                  <c:pt idx="6">
                    <c:v>2019</c:v>
                  </c:pt>
                  <c:pt idx="7">
                    <c:v>2025</c:v>
                  </c:pt>
                  <c:pt idx="8">
                    <c:v>2025</c:v>
                  </c:pt>
                </c:lvl>
              </c:multiLvlStrCache>
            </c:multiLvlStrRef>
          </c:cat>
          <c:val>
            <c:numRef>
              <c:f>'Jan Charts'!$E$6:$E$14</c:f>
              <c:numCache>
                <c:formatCode>_(* #,##0_);_(* \(#,##0\);_(* "-"??_);_(@_)</c:formatCode>
                <c:ptCount val="9"/>
                <c:pt idx="0">
                  <c:v>188.0</c:v>
                </c:pt>
                <c:pt idx="1">
                  <c:v>596.0</c:v>
                </c:pt>
                <c:pt idx="2">
                  <c:v>867.0</c:v>
                </c:pt>
                <c:pt idx="3">
                  <c:v>1113.0</c:v>
                </c:pt>
                <c:pt idx="4">
                  <c:v>1522.0</c:v>
                </c:pt>
                <c:pt idx="5">
                  <c:v>2327.0</c:v>
                </c:pt>
                <c:pt idx="6">
                  <c:v>2985.0</c:v>
                </c:pt>
                <c:pt idx="7">
                  <c:v>50000.0</c:v>
                </c:pt>
                <c:pt idx="8">
                  <c:v>90000.0</c:v>
                </c:pt>
              </c:numCache>
            </c:numRef>
          </c:val>
          <c:extLst xmlns:c16r2="http://schemas.microsoft.com/office/drawing/2015/06/chart">
            <c:ext xmlns:c16="http://schemas.microsoft.com/office/drawing/2014/chart" uri="{C3380CC4-5D6E-409C-BE32-E72D297353CC}">
              <c16:uniqueId val="{00000001-9F48-4DBF-B3FE-65E078D70100}"/>
            </c:ext>
          </c:extLst>
        </c:ser>
        <c:dLbls>
          <c:showLegendKey val="0"/>
          <c:showVal val="0"/>
          <c:showCatName val="0"/>
          <c:showSerName val="0"/>
          <c:showPercent val="0"/>
          <c:showBubbleSize val="0"/>
        </c:dLbls>
        <c:gapWidth val="219"/>
        <c:overlap val="-27"/>
        <c:axId val="70356208"/>
        <c:axId val="70358960"/>
      </c:barChart>
      <c:catAx>
        <c:axId val="70356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85000"/>
                    <a:lumOff val="15000"/>
                  </a:schemeClr>
                </a:solidFill>
                <a:latin typeface="Franklin Gothic Demi" panose="020B0703020102020204" pitchFamily="34" charset="0"/>
                <a:ea typeface="+mn-ea"/>
                <a:cs typeface="+mn-cs"/>
              </a:defRPr>
            </a:pPr>
            <a:endParaRPr lang="en-US"/>
          </a:p>
        </c:txPr>
        <c:crossAx val="70358960"/>
        <c:crosses val="autoZero"/>
        <c:auto val="1"/>
        <c:lblAlgn val="ctr"/>
        <c:lblOffset val="100"/>
        <c:noMultiLvlLbl val="0"/>
      </c:catAx>
      <c:valAx>
        <c:axId val="70358960"/>
        <c:scaling>
          <c:orientation val="minMax"/>
          <c:max val="100000.0"/>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85000"/>
                    <a:lumOff val="15000"/>
                  </a:schemeClr>
                </a:solidFill>
                <a:latin typeface="Franklin Gothic Demi" panose="020B0703020102020204" pitchFamily="34" charset="0"/>
                <a:ea typeface="+mn-ea"/>
                <a:cs typeface="+mn-cs"/>
              </a:defRPr>
            </a:pPr>
            <a:endParaRPr lang="en-US"/>
          </a:p>
        </c:txPr>
        <c:crossAx val="70356208"/>
        <c:crosses val="autoZero"/>
        <c:crossBetween val="between"/>
        <c:majorUnit val="20000.0"/>
        <c:minorUnit val="10000.0"/>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2000">
          <a:solidFill>
            <a:schemeClr val="tx1">
              <a:lumMod val="85000"/>
              <a:lumOff val="15000"/>
            </a:schemeClr>
          </a:solidFill>
          <a:latin typeface="Franklin Gothic Demi" panose="020B07030201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Sheet1!$F$8</c:f>
              <c:strCache>
                <c:ptCount val="1"/>
                <c:pt idx="0">
                  <c:v>Level 1</c:v>
                </c:pt>
              </c:strCache>
            </c:strRef>
          </c:tx>
          <c:spPr>
            <a:solidFill>
              <a:schemeClr val="accent1"/>
            </a:solidFill>
            <a:ln>
              <a:noFill/>
            </a:ln>
            <a:effectLst/>
          </c:spPr>
          <c:invertIfNegative val="0"/>
          <c:cat>
            <c:numRef>
              <c:f>Sheet1!$E$9:$E$17</c:f>
              <c:numCache>
                <c:formatCode>General</c:formatCode>
                <c:ptCount val="9"/>
                <c:pt idx="0">
                  <c:v>2011.0</c:v>
                </c:pt>
                <c:pt idx="1">
                  <c:v>2012.0</c:v>
                </c:pt>
                <c:pt idx="2">
                  <c:v>2013.0</c:v>
                </c:pt>
                <c:pt idx="3">
                  <c:v>2014.0</c:v>
                </c:pt>
                <c:pt idx="4">
                  <c:v>2015.0</c:v>
                </c:pt>
                <c:pt idx="5">
                  <c:v>2016.0</c:v>
                </c:pt>
                <c:pt idx="6">
                  <c:v>2017.0</c:v>
                </c:pt>
                <c:pt idx="7">
                  <c:v>2018.0</c:v>
                </c:pt>
                <c:pt idx="8">
                  <c:v>2019.0</c:v>
                </c:pt>
              </c:numCache>
            </c:numRef>
          </c:cat>
          <c:val>
            <c:numRef>
              <c:f>Sheet1!$F$9:$F$17</c:f>
              <c:numCache>
                <c:formatCode>General</c:formatCode>
                <c:ptCount val="9"/>
                <c:pt idx="3">
                  <c:v>2.0</c:v>
                </c:pt>
                <c:pt idx="4">
                  <c:v>3.0</c:v>
                </c:pt>
                <c:pt idx="8">
                  <c:v>1.0</c:v>
                </c:pt>
              </c:numCache>
            </c:numRef>
          </c:val>
          <c:extLst xmlns:c16r2="http://schemas.microsoft.com/office/drawing/2015/06/chart">
            <c:ext xmlns:c16="http://schemas.microsoft.com/office/drawing/2014/chart" uri="{C3380CC4-5D6E-409C-BE32-E72D297353CC}">
              <c16:uniqueId val="{00000000-C1D1-4EB0-8165-252ED26674E9}"/>
            </c:ext>
          </c:extLst>
        </c:ser>
        <c:ser>
          <c:idx val="1"/>
          <c:order val="1"/>
          <c:tx>
            <c:strRef>
              <c:f>Sheet1!$G$8</c:f>
              <c:strCache>
                <c:ptCount val="1"/>
                <c:pt idx="0">
                  <c:v>Level 2</c:v>
                </c:pt>
              </c:strCache>
            </c:strRef>
          </c:tx>
          <c:spPr>
            <a:solidFill>
              <a:schemeClr val="accent2"/>
            </a:solidFill>
            <a:ln>
              <a:noFill/>
            </a:ln>
            <a:effectLst/>
          </c:spPr>
          <c:invertIfNegative val="0"/>
          <c:cat>
            <c:numRef>
              <c:f>Sheet1!$E$9:$E$17</c:f>
              <c:numCache>
                <c:formatCode>General</c:formatCode>
                <c:ptCount val="9"/>
                <c:pt idx="0">
                  <c:v>2011.0</c:v>
                </c:pt>
                <c:pt idx="1">
                  <c:v>2012.0</c:v>
                </c:pt>
                <c:pt idx="2">
                  <c:v>2013.0</c:v>
                </c:pt>
                <c:pt idx="3">
                  <c:v>2014.0</c:v>
                </c:pt>
                <c:pt idx="4">
                  <c:v>2015.0</c:v>
                </c:pt>
                <c:pt idx="5">
                  <c:v>2016.0</c:v>
                </c:pt>
                <c:pt idx="6">
                  <c:v>2017.0</c:v>
                </c:pt>
                <c:pt idx="7">
                  <c:v>2018.0</c:v>
                </c:pt>
                <c:pt idx="8">
                  <c:v>2019.0</c:v>
                </c:pt>
              </c:numCache>
            </c:numRef>
          </c:cat>
          <c:val>
            <c:numRef>
              <c:f>Sheet1!$G$9:$G$17</c:f>
              <c:numCache>
                <c:formatCode>General</c:formatCode>
                <c:ptCount val="9"/>
                <c:pt idx="0">
                  <c:v>3.0</c:v>
                </c:pt>
                <c:pt idx="1">
                  <c:v>6.0</c:v>
                </c:pt>
                <c:pt idx="2">
                  <c:v>12.0</c:v>
                </c:pt>
                <c:pt idx="3">
                  <c:v>20.0</c:v>
                </c:pt>
                <c:pt idx="4">
                  <c:v>31.0</c:v>
                </c:pt>
                <c:pt idx="5">
                  <c:v>28.0</c:v>
                </c:pt>
                <c:pt idx="6">
                  <c:v>18.0</c:v>
                </c:pt>
                <c:pt idx="7">
                  <c:v>27.0</c:v>
                </c:pt>
                <c:pt idx="8">
                  <c:v>5.0</c:v>
                </c:pt>
              </c:numCache>
            </c:numRef>
          </c:val>
          <c:extLst xmlns:c16r2="http://schemas.microsoft.com/office/drawing/2015/06/chart">
            <c:ext xmlns:c16="http://schemas.microsoft.com/office/drawing/2014/chart" uri="{C3380CC4-5D6E-409C-BE32-E72D297353CC}">
              <c16:uniqueId val="{00000001-C1D1-4EB0-8165-252ED26674E9}"/>
            </c:ext>
          </c:extLst>
        </c:ser>
        <c:ser>
          <c:idx val="2"/>
          <c:order val="2"/>
          <c:tx>
            <c:strRef>
              <c:f>Sheet1!$H$8</c:f>
              <c:strCache>
                <c:ptCount val="1"/>
                <c:pt idx="0">
                  <c:v>DC Fast</c:v>
                </c:pt>
              </c:strCache>
            </c:strRef>
          </c:tx>
          <c:spPr>
            <a:solidFill>
              <a:schemeClr val="accent3"/>
            </a:solidFill>
            <a:ln>
              <a:noFill/>
            </a:ln>
            <a:effectLst/>
          </c:spPr>
          <c:invertIfNegative val="0"/>
          <c:cat>
            <c:numRef>
              <c:f>Sheet1!$E$9:$E$17</c:f>
              <c:numCache>
                <c:formatCode>General</c:formatCode>
                <c:ptCount val="9"/>
                <c:pt idx="0">
                  <c:v>2011.0</c:v>
                </c:pt>
                <c:pt idx="1">
                  <c:v>2012.0</c:v>
                </c:pt>
                <c:pt idx="2">
                  <c:v>2013.0</c:v>
                </c:pt>
                <c:pt idx="3">
                  <c:v>2014.0</c:v>
                </c:pt>
                <c:pt idx="4">
                  <c:v>2015.0</c:v>
                </c:pt>
                <c:pt idx="5">
                  <c:v>2016.0</c:v>
                </c:pt>
                <c:pt idx="6">
                  <c:v>2017.0</c:v>
                </c:pt>
                <c:pt idx="7">
                  <c:v>2018.0</c:v>
                </c:pt>
                <c:pt idx="8">
                  <c:v>2019.0</c:v>
                </c:pt>
              </c:numCache>
            </c:numRef>
          </c:cat>
          <c:val>
            <c:numRef>
              <c:f>Sheet1!$H$9:$H$17</c:f>
              <c:numCache>
                <c:formatCode>General</c:formatCode>
                <c:ptCount val="9"/>
                <c:pt idx="1">
                  <c:v>1.0</c:v>
                </c:pt>
                <c:pt idx="3">
                  <c:v>5.0</c:v>
                </c:pt>
                <c:pt idx="4">
                  <c:v>10.0</c:v>
                </c:pt>
                <c:pt idx="5">
                  <c:v>2.0</c:v>
                </c:pt>
                <c:pt idx="6">
                  <c:v>2.0</c:v>
                </c:pt>
                <c:pt idx="7">
                  <c:v>2.0</c:v>
                </c:pt>
                <c:pt idx="8">
                  <c:v>1.0</c:v>
                </c:pt>
              </c:numCache>
            </c:numRef>
          </c:val>
          <c:extLst xmlns:c16r2="http://schemas.microsoft.com/office/drawing/2015/06/chart">
            <c:ext xmlns:c16="http://schemas.microsoft.com/office/drawing/2014/chart" uri="{C3380CC4-5D6E-409C-BE32-E72D297353CC}">
              <c16:uniqueId val="{00000002-C1D1-4EB0-8165-252ED26674E9}"/>
            </c:ext>
          </c:extLst>
        </c:ser>
        <c:ser>
          <c:idx val="3"/>
          <c:order val="3"/>
          <c:tx>
            <c:strRef>
              <c:f>Sheet1!$I$8</c:f>
              <c:strCache>
                <c:ptCount val="1"/>
                <c:pt idx="0">
                  <c:v>Tesla L2</c:v>
                </c:pt>
              </c:strCache>
            </c:strRef>
          </c:tx>
          <c:spPr>
            <a:solidFill>
              <a:schemeClr val="accent4"/>
            </a:solidFill>
            <a:ln>
              <a:noFill/>
            </a:ln>
            <a:effectLst/>
          </c:spPr>
          <c:invertIfNegative val="0"/>
          <c:cat>
            <c:numRef>
              <c:f>Sheet1!$E$9:$E$17</c:f>
              <c:numCache>
                <c:formatCode>General</c:formatCode>
                <c:ptCount val="9"/>
                <c:pt idx="0">
                  <c:v>2011.0</c:v>
                </c:pt>
                <c:pt idx="1">
                  <c:v>2012.0</c:v>
                </c:pt>
                <c:pt idx="2">
                  <c:v>2013.0</c:v>
                </c:pt>
                <c:pt idx="3">
                  <c:v>2014.0</c:v>
                </c:pt>
                <c:pt idx="4">
                  <c:v>2015.0</c:v>
                </c:pt>
                <c:pt idx="5">
                  <c:v>2016.0</c:v>
                </c:pt>
                <c:pt idx="6">
                  <c:v>2017.0</c:v>
                </c:pt>
                <c:pt idx="7">
                  <c:v>2018.0</c:v>
                </c:pt>
                <c:pt idx="8">
                  <c:v>2019.0</c:v>
                </c:pt>
              </c:numCache>
            </c:numRef>
          </c:cat>
          <c:val>
            <c:numRef>
              <c:f>Sheet1!$I$9:$I$17</c:f>
              <c:numCache>
                <c:formatCode>General</c:formatCode>
                <c:ptCount val="9"/>
                <c:pt idx="3">
                  <c:v>2.0</c:v>
                </c:pt>
                <c:pt idx="4">
                  <c:v>3.0</c:v>
                </c:pt>
                <c:pt idx="5">
                  <c:v>8.0</c:v>
                </c:pt>
                <c:pt idx="6">
                  <c:v>8.0</c:v>
                </c:pt>
                <c:pt idx="7">
                  <c:v>13.0</c:v>
                </c:pt>
                <c:pt idx="8">
                  <c:v>6.0</c:v>
                </c:pt>
              </c:numCache>
            </c:numRef>
          </c:val>
          <c:extLst xmlns:c16r2="http://schemas.microsoft.com/office/drawing/2015/06/chart">
            <c:ext xmlns:c16="http://schemas.microsoft.com/office/drawing/2014/chart" uri="{C3380CC4-5D6E-409C-BE32-E72D297353CC}">
              <c16:uniqueId val="{00000003-C1D1-4EB0-8165-252ED26674E9}"/>
            </c:ext>
          </c:extLst>
        </c:ser>
        <c:ser>
          <c:idx val="4"/>
          <c:order val="4"/>
          <c:tx>
            <c:strRef>
              <c:f>Sheet1!$J$8</c:f>
              <c:strCache>
                <c:ptCount val="1"/>
                <c:pt idx="0">
                  <c:v>Tesla Fast</c:v>
                </c:pt>
              </c:strCache>
            </c:strRef>
          </c:tx>
          <c:spPr>
            <a:solidFill>
              <a:schemeClr val="accent5"/>
            </a:solidFill>
            <a:ln>
              <a:noFill/>
            </a:ln>
            <a:effectLst/>
          </c:spPr>
          <c:invertIfNegative val="0"/>
          <c:cat>
            <c:numRef>
              <c:f>Sheet1!$E$9:$E$17</c:f>
              <c:numCache>
                <c:formatCode>General</c:formatCode>
                <c:ptCount val="9"/>
                <c:pt idx="0">
                  <c:v>2011.0</c:v>
                </c:pt>
                <c:pt idx="1">
                  <c:v>2012.0</c:v>
                </c:pt>
                <c:pt idx="2">
                  <c:v>2013.0</c:v>
                </c:pt>
                <c:pt idx="3">
                  <c:v>2014.0</c:v>
                </c:pt>
                <c:pt idx="4">
                  <c:v>2015.0</c:v>
                </c:pt>
                <c:pt idx="5">
                  <c:v>2016.0</c:v>
                </c:pt>
                <c:pt idx="6">
                  <c:v>2017.0</c:v>
                </c:pt>
                <c:pt idx="7">
                  <c:v>2018.0</c:v>
                </c:pt>
                <c:pt idx="8">
                  <c:v>2019.0</c:v>
                </c:pt>
              </c:numCache>
            </c:numRef>
          </c:cat>
          <c:val>
            <c:numRef>
              <c:f>Sheet1!$J$9:$J$17</c:f>
              <c:numCache>
                <c:formatCode>General</c:formatCode>
                <c:ptCount val="9"/>
                <c:pt idx="4">
                  <c:v>2.0</c:v>
                </c:pt>
                <c:pt idx="5">
                  <c:v>1.0</c:v>
                </c:pt>
              </c:numCache>
            </c:numRef>
          </c:val>
          <c:extLst xmlns:c16r2="http://schemas.microsoft.com/office/drawing/2015/06/chart">
            <c:ext xmlns:c16="http://schemas.microsoft.com/office/drawing/2014/chart" uri="{C3380CC4-5D6E-409C-BE32-E72D297353CC}">
              <c16:uniqueId val="{00000004-C1D1-4EB0-8165-252ED26674E9}"/>
            </c:ext>
          </c:extLst>
        </c:ser>
        <c:dLbls>
          <c:showLegendKey val="0"/>
          <c:showVal val="0"/>
          <c:showCatName val="0"/>
          <c:showSerName val="0"/>
          <c:showPercent val="0"/>
          <c:showBubbleSize val="0"/>
        </c:dLbls>
        <c:gapWidth val="150"/>
        <c:overlap val="100"/>
        <c:axId val="70265904"/>
        <c:axId val="70271104"/>
      </c:barChart>
      <c:catAx>
        <c:axId val="70265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70271104"/>
        <c:crosses val="autoZero"/>
        <c:auto val="1"/>
        <c:lblAlgn val="ctr"/>
        <c:lblOffset val="100"/>
        <c:noMultiLvlLbl val="0"/>
      </c:catAx>
      <c:valAx>
        <c:axId val="702711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dirty="0"/>
                  <a:t>Number of Locations</a:t>
                </a:r>
                <a:r>
                  <a:rPr lang="en-US" sz="2000" baseline="0" dirty="0"/>
                  <a:t> Added</a:t>
                </a:r>
                <a:endParaRPr lang="en-US" sz="2000" dirty="0"/>
              </a:p>
            </c:rich>
          </c:tx>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7026590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Sheet4!$D$3</c:f>
              <c:strCache>
                <c:ptCount val="1"/>
                <c:pt idx="0">
                  <c:v>Estimated Electric Cost</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Sheet4!$C$4:$C$8</c:f>
              <c:numCache>
                <c:formatCode>General</c:formatCode>
                <c:ptCount val="5"/>
                <c:pt idx="0">
                  <c:v>2013.0</c:v>
                </c:pt>
                <c:pt idx="1">
                  <c:v>2014.0</c:v>
                </c:pt>
                <c:pt idx="2">
                  <c:v>2015.0</c:v>
                </c:pt>
                <c:pt idx="3">
                  <c:v>2016.0</c:v>
                </c:pt>
                <c:pt idx="4">
                  <c:v>2017.0</c:v>
                </c:pt>
              </c:numCache>
            </c:numRef>
          </c:cat>
          <c:val>
            <c:numRef>
              <c:f>Sheet4!$D$4:$D$8</c:f>
              <c:numCache>
                <c:formatCode>"$"#,##0_);\("$"#,##0\)</c:formatCode>
                <c:ptCount val="5"/>
                <c:pt idx="0">
                  <c:v>402.6026598000001</c:v>
                </c:pt>
                <c:pt idx="1">
                  <c:v>405.5805500999999</c:v>
                </c:pt>
                <c:pt idx="2">
                  <c:v>412.3128273000001</c:v>
                </c:pt>
                <c:pt idx="3">
                  <c:v>422.1405045</c:v>
                </c:pt>
                <c:pt idx="4">
                  <c:v>433.1691936</c:v>
                </c:pt>
              </c:numCache>
            </c:numRef>
          </c:val>
          <c:extLst xmlns:c16r2="http://schemas.microsoft.com/office/drawing/2015/06/chart">
            <c:ext xmlns:c16="http://schemas.microsoft.com/office/drawing/2014/chart" uri="{C3380CC4-5D6E-409C-BE32-E72D297353CC}">
              <c16:uniqueId val="{00000000-F916-43B8-BDA3-7720799CABCD}"/>
            </c:ext>
          </c:extLst>
        </c:ser>
        <c:ser>
          <c:idx val="1"/>
          <c:order val="1"/>
          <c:tx>
            <c:strRef>
              <c:f>Sheet4!$E$3</c:f>
              <c:strCache>
                <c:ptCount val="1"/>
                <c:pt idx="0">
                  <c:v>Added Gasoline &amp; Diesel Cost</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Sheet4!$C$4:$C$8</c:f>
              <c:numCache>
                <c:formatCode>General</c:formatCode>
                <c:ptCount val="5"/>
                <c:pt idx="0">
                  <c:v>2013.0</c:v>
                </c:pt>
                <c:pt idx="1">
                  <c:v>2014.0</c:v>
                </c:pt>
                <c:pt idx="2">
                  <c:v>2015.0</c:v>
                </c:pt>
                <c:pt idx="3">
                  <c:v>2016.0</c:v>
                </c:pt>
                <c:pt idx="4">
                  <c:v>2017.0</c:v>
                </c:pt>
              </c:numCache>
            </c:numRef>
          </c:cat>
          <c:val>
            <c:numRef>
              <c:f>Sheet4!$E$4:$E$8</c:f>
              <c:numCache>
                <c:formatCode>"$"#,##0_);\("$"#,##0\)</c:formatCode>
                <c:ptCount val="5"/>
                <c:pt idx="0">
                  <c:v>1037.1973402</c:v>
                </c:pt>
                <c:pt idx="1">
                  <c:v>967.2194499</c:v>
                </c:pt>
                <c:pt idx="2">
                  <c:v>570.7871727</c:v>
                </c:pt>
                <c:pt idx="3">
                  <c:v>449.2594955</c:v>
                </c:pt>
                <c:pt idx="4">
                  <c:v>531.7308064</c:v>
                </c:pt>
              </c:numCache>
            </c:numRef>
          </c:val>
          <c:extLst xmlns:c16r2="http://schemas.microsoft.com/office/drawing/2015/06/chart">
            <c:ext xmlns:c16="http://schemas.microsoft.com/office/drawing/2014/chart" uri="{C3380CC4-5D6E-409C-BE32-E72D297353CC}">
              <c16:uniqueId val="{00000001-F916-43B8-BDA3-7720799CABCD}"/>
            </c:ext>
          </c:extLst>
        </c:ser>
        <c:dLbls>
          <c:showLegendKey val="0"/>
          <c:showVal val="0"/>
          <c:showCatName val="0"/>
          <c:showSerName val="0"/>
          <c:showPercent val="0"/>
          <c:showBubbleSize val="0"/>
        </c:dLbls>
        <c:gapWidth val="150"/>
        <c:overlap val="100"/>
        <c:axId val="69367200"/>
        <c:axId val="69369952"/>
      </c:barChart>
      <c:catAx>
        <c:axId val="69367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69369952"/>
        <c:crosses val="autoZero"/>
        <c:auto val="1"/>
        <c:lblAlgn val="ctr"/>
        <c:lblOffset val="100"/>
        <c:noMultiLvlLbl val="0"/>
      </c:catAx>
      <c:valAx>
        <c:axId val="693699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Total Expenditures ($ millions)</a:t>
                </a:r>
              </a:p>
            </c:rich>
          </c:tx>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quot;$&quot;#,##0_);\(&quot;$&quot;#,##0\)"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6936720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'Additional Charts'!$G$37:$G$45</c:f>
              <c:strCache>
                <c:ptCount val="9"/>
                <c:pt idx="0">
                  <c:v>Inconvenient </c:v>
                </c:pt>
                <c:pt idx="1">
                  <c:v>Lack of knowledge</c:v>
                </c:pt>
                <c:pt idx="2">
                  <c:v>Don't want an EV </c:v>
                </c:pt>
                <c:pt idx="3">
                  <c:v>New technology/reliability </c:v>
                </c:pt>
                <c:pt idx="4">
                  <c:v>Body style/size </c:v>
                </c:pt>
                <c:pt idx="5">
                  <c:v>Need all-wheel drive</c:v>
                </c:pt>
                <c:pt idx="6">
                  <c:v>Availability of charging</c:v>
                </c:pt>
                <c:pt idx="7">
                  <c:v>Range on a single charge</c:v>
                </c:pt>
                <c:pt idx="8">
                  <c:v>Price/cost (general)</c:v>
                </c:pt>
              </c:strCache>
            </c:strRef>
          </c:cat>
          <c:val>
            <c:numRef>
              <c:f>'Additional Charts'!$I$37:$I$45</c:f>
              <c:numCache>
                <c:formatCode>0.0%</c:formatCode>
                <c:ptCount val="9"/>
                <c:pt idx="0">
                  <c:v>0.0302267002518892</c:v>
                </c:pt>
                <c:pt idx="1">
                  <c:v>0.0453400503778337</c:v>
                </c:pt>
                <c:pt idx="2">
                  <c:v>0.0654911838790932</c:v>
                </c:pt>
                <c:pt idx="3">
                  <c:v>0.0705289672544081</c:v>
                </c:pt>
                <c:pt idx="4">
                  <c:v>0.0831234256926952</c:v>
                </c:pt>
                <c:pt idx="5">
                  <c:v>0.0931989924433249</c:v>
                </c:pt>
                <c:pt idx="6">
                  <c:v>0.123425692695214</c:v>
                </c:pt>
                <c:pt idx="7">
                  <c:v>0.123425692695214</c:v>
                </c:pt>
                <c:pt idx="8">
                  <c:v>0.246851385390428</c:v>
                </c:pt>
              </c:numCache>
            </c:numRef>
          </c:val>
          <c:extLst xmlns:c16r2="http://schemas.microsoft.com/office/drawing/2015/06/chart">
            <c:ext xmlns:c16="http://schemas.microsoft.com/office/drawing/2014/chart" uri="{C3380CC4-5D6E-409C-BE32-E72D297353CC}">
              <c16:uniqueId val="{00000000-6047-4CDB-8B3A-5475A3DD0F5C}"/>
            </c:ext>
          </c:extLst>
        </c:ser>
        <c:dLbls>
          <c:dLblPos val="outEnd"/>
          <c:showLegendKey val="0"/>
          <c:showVal val="1"/>
          <c:showCatName val="0"/>
          <c:showSerName val="0"/>
          <c:showPercent val="0"/>
          <c:showBubbleSize val="0"/>
        </c:dLbls>
        <c:gapWidth val="182"/>
        <c:axId val="69401344"/>
        <c:axId val="69238576"/>
      </c:barChart>
      <c:catAx>
        <c:axId val="69401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69238576"/>
        <c:crosses val="autoZero"/>
        <c:auto val="1"/>
        <c:lblAlgn val="ctr"/>
        <c:lblOffset val="100"/>
        <c:noMultiLvlLbl val="0"/>
      </c:catAx>
      <c:valAx>
        <c:axId val="69238576"/>
        <c:scaling>
          <c:orientation val="minMax"/>
        </c:scaling>
        <c:delete val="1"/>
        <c:axPos val="b"/>
        <c:numFmt formatCode="0.0%" sourceLinked="1"/>
        <c:majorTickMark val="none"/>
        <c:minorTickMark val="none"/>
        <c:tickLblPos val="nextTo"/>
        <c:crossAx val="69401344"/>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bar"/>
        <c:grouping val="stacked"/>
        <c:varyColors val="0"/>
        <c:ser>
          <c:idx val="0"/>
          <c:order val="0"/>
          <c:tx>
            <c:v>Top Ranked Barrier (1)</c:v>
          </c:tx>
          <c:spPr>
            <a:solidFill>
              <a:schemeClr val="accent3">
                <a:shade val="65000"/>
              </a:schemeClr>
            </a:solidFill>
            <a:ln>
              <a:noFill/>
            </a:ln>
            <a:effectLst/>
          </c:spPr>
          <c:invertIfNegative val="0"/>
          <c:cat>
            <c:strRef>
              <c:f>'Barriers by Income'!$Q$19:$Q$21</c:f>
              <c:strCache>
                <c:ptCount val="3"/>
                <c:pt idx="0">
                  <c:v>&lt;$50k</c:v>
                </c:pt>
                <c:pt idx="1">
                  <c:v>$50-100k</c:v>
                </c:pt>
                <c:pt idx="2">
                  <c:v>&gt;$100k</c:v>
                </c:pt>
              </c:strCache>
            </c:strRef>
          </c:cat>
          <c:val>
            <c:numRef>
              <c:f>'Barriers by Income'!$R$19:$R$21</c:f>
              <c:numCache>
                <c:formatCode>0%</c:formatCode>
                <c:ptCount val="3"/>
                <c:pt idx="0">
                  <c:v>0.383561643835616</c:v>
                </c:pt>
                <c:pt idx="1">
                  <c:v>0.202185792349727</c:v>
                </c:pt>
                <c:pt idx="2">
                  <c:v>0.153846153846154</c:v>
                </c:pt>
              </c:numCache>
            </c:numRef>
          </c:val>
          <c:extLst xmlns:c16r2="http://schemas.microsoft.com/office/drawing/2015/06/chart">
            <c:ext xmlns:c16="http://schemas.microsoft.com/office/drawing/2014/chart" uri="{C3380CC4-5D6E-409C-BE32-E72D297353CC}">
              <c16:uniqueId val="{00000000-15ED-4706-8CB3-199FC5972599}"/>
            </c:ext>
          </c:extLst>
        </c:ser>
        <c:ser>
          <c:idx val="1"/>
          <c:order val="1"/>
          <c:tx>
            <c:v>Rank 2 Barrier</c:v>
          </c:tx>
          <c:spPr>
            <a:solidFill>
              <a:schemeClr val="accent3"/>
            </a:solidFill>
            <a:ln>
              <a:noFill/>
            </a:ln>
            <a:effectLst/>
          </c:spPr>
          <c:invertIfNegative val="0"/>
          <c:cat>
            <c:strRef>
              <c:f>'Barriers by Income'!$Q$19:$Q$21</c:f>
              <c:strCache>
                <c:ptCount val="3"/>
                <c:pt idx="0">
                  <c:v>&lt;$50k</c:v>
                </c:pt>
                <c:pt idx="1">
                  <c:v>$50-100k</c:v>
                </c:pt>
                <c:pt idx="2">
                  <c:v>&gt;$100k</c:v>
                </c:pt>
              </c:strCache>
            </c:strRef>
          </c:cat>
          <c:val>
            <c:numRef>
              <c:f>'Barriers by Income'!$S$19:$S$21</c:f>
              <c:numCache>
                <c:formatCode>0%</c:formatCode>
                <c:ptCount val="3"/>
                <c:pt idx="0">
                  <c:v>0.0684931506849315</c:v>
                </c:pt>
                <c:pt idx="1">
                  <c:v>0.0655737704918033</c:v>
                </c:pt>
                <c:pt idx="2">
                  <c:v>0.0384615384615385</c:v>
                </c:pt>
              </c:numCache>
            </c:numRef>
          </c:val>
          <c:extLst xmlns:c16r2="http://schemas.microsoft.com/office/drawing/2015/06/chart">
            <c:ext xmlns:c16="http://schemas.microsoft.com/office/drawing/2014/chart" uri="{C3380CC4-5D6E-409C-BE32-E72D297353CC}">
              <c16:uniqueId val="{00000001-15ED-4706-8CB3-199FC5972599}"/>
            </c:ext>
          </c:extLst>
        </c:ser>
        <c:ser>
          <c:idx val="2"/>
          <c:order val="2"/>
          <c:tx>
            <c:v>Rank 3 Barrier</c:v>
          </c:tx>
          <c:spPr>
            <a:solidFill>
              <a:schemeClr val="accent3">
                <a:tint val="65000"/>
              </a:schemeClr>
            </a:solidFill>
            <a:ln>
              <a:noFill/>
            </a:ln>
            <a:effectLst/>
          </c:spPr>
          <c:invertIfNegative val="0"/>
          <c:cat>
            <c:strRef>
              <c:f>'Barriers by Income'!$Q$19:$Q$21</c:f>
              <c:strCache>
                <c:ptCount val="3"/>
                <c:pt idx="0">
                  <c:v>&lt;$50k</c:v>
                </c:pt>
                <c:pt idx="1">
                  <c:v>$50-100k</c:v>
                </c:pt>
                <c:pt idx="2">
                  <c:v>&gt;$100k</c:v>
                </c:pt>
              </c:strCache>
            </c:strRef>
          </c:cat>
          <c:val>
            <c:numRef>
              <c:f>'Barriers by Income'!$T$19:$T$21</c:f>
              <c:numCache>
                <c:formatCode>0%</c:formatCode>
                <c:ptCount val="3"/>
                <c:pt idx="0">
                  <c:v>0.0821917808219178</c:v>
                </c:pt>
                <c:pt idx="1">
                  <c:v>0.092896174863388</c:v>
                </c:pt>
                <c:pt idx="2">
                  <c:v>0.115384615384615</c:v>
                </c:pt>
              </c:numCache>
            </c:numRef>
          </c:val>
          <c:extLst xmlns:c16r2="http://schemas.microsoft.com/office/drawing/2015/06/chart">
            <c:ext xmlns:c16="http://schemas.microsoft.com/office/drawing/2014/chart" uri="{C3380CC4-5D6E-409C-BE32-E72D297353CC}">
              <c16:uniqueId val="{00000002-15ED-4706-8CB3-199FC5972599}"/>
            </c:ext>
          </c:extLst>
        </c:ser>
        <c:dLbls>
          <c:showLegendKey val="0"/>
          <c:showVal val="0"/>
          <c:showCatName val="0"/>
          <c:showSerName val="0"/>
          <c:showPercent val="0"/>
          <c:showBubbleSize val="0"/>
        </c:dLbls>
        <c:gapWidth val="150"/>
        <c:overlap val="100"/>
        <c:axId val="71396336"/>
        <c:axId val="71391424"/>
      </c:barChart>
      <c:catAx>
        <c:axId val="713963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1391424"/>
        <c:crosses val="autoZero"/>
        <c:auto val="1"/>
        <c:lblAlgn val="ctr"/>
        <c:lblOffset val="100"/>
        <c:noMultiLvlLbl val="0"/>
      </c:catAx>
      <c:valAx>
        <c:axId val="7139142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139633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6">
  <a:schemeClr val="accent3"/>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drawing1.xml><?xml version="1.0" encoding="utf-8"?>
<c:userShapes xmlns:c="http://schemas.openxmlformats.org/drawingml/2006/chart">
  <cdr:relSizeAnchor xmlns:cdr="http://schemas.openxmlformats.org/drawingml/2006/chartDrawing">
    <cdr:from>
      <cdr:x>0.1489</cdr:x>
      <cdr:y>0.09493</cdr:y>
    </cdr:from>
    <cdr:to>
      <cdr:x>0.98758</cdr:x>
      <cdr:y>0.56778</cdr:y>
    </cdr:to>
    <cdr:sp macro="" textlink="">
      <cdr:nvSpPr>
        <cdr:cNvPr id="3" name="Rectangle: Rounded Corners 2">
          <a:extLst xmlns:a="http://schemas.openxmlformats.org/drawingml/2006/main">
            <a:ext uri="{FF2B5EF4-FFF2-40B4-BE49-F238E27FC236}">
              <a16:creationId xmlns:a16="http://schemas.microsoft.com/office/drawing/2014/main" xmlns="" id="{6D64DB18-FBDA-4954-AA3A-A9ADF90C4933}"/>
            </a:ext>
          </a:extLst>
        </cdr:cNvPr>
        <cdr:cNvSpPr/>
      </cdr:nvSpPr>
      <cdr:spPr>
        <a:xfrm xmlns:a="http://schemas.openxmlformats.org/drawingml/2006/main">
          <a:off x="1670533" y="449627"/>
          <a:ext cx="9409043" cy="2239617"/>
        </a:xfrm>
        <a:prstGeom xmlns:a="http://schemas.openxmlformats.org/drawingml/2006/main" prst="roundRect">
          <a:avLst/>
        </a:prstGeom>
        <a:noFill xmlns:a="http://schemas.openxmlformats.org/drawingml/2006/main"/>
        <a:ln xmlns:a="http://schemas.openxmlformats.org/drawingml/2006/main" w="76200"/>
      </cdr:spPr>
      <cdr:style>
        <a:lnRef xmlns:a="http://schemas.openxmlformats.org/drawingml/2006/main" idx="2">
          <a:schemeClr val="accent3">
            <a:shade val="50000"/>
          </a:schemeClr>
        </a:lnRef>
        <a:fillRef xmlns:a="http://schemas.openxmlformats.org/drawingml/2006/main" idx="1">
          <a:schemeClr val="accent3"/>
        </a:fillRef>
        <a:effectRef xmlns:a="http://schemas.openxmlformats.org/drawingml/2006/main" idx="0">
          <a:schemeClr val="accent3"/>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0.56218</cdr:x>
      <cdr:y>0</cdr:y>
    </cdr:from>
    <cdr:to>
      <cdr:x>0.99998</cdr:x>
      <cdr:y>0.274</cdr:y>
    </cdr:to>
    <cdr:sp macro="" textlink="">
      <cdr:nvSpPr>
        <cdr:cNvPr id="2" name="Rectangle: Rounded Corners 1">
          <a:extLst xmlns:a="http://schemas.openxmlformats.org/drawingml/2006/main">
            <a:ext uri="{FF2B5EF4-FFF2-40B4-BE49-F238E27FC236}">
              <a16:creationId xmlns:a16="http://schemas.microsoft.com/office/drawing/2014/main" xmlns="" id="{3CC6DD58-436C-4400-8A8A-ED9F4E74F9A5}"/>
            </a:ext>
          </a:extLst>
        </cdr:cNvPr>
        <cdr:cNvSpPr/>
      </cdr:nvSpPr>
      <cdr:spPr>
        <a:xfrm xmlns:a="http://schemas.openxmlformats.org/drawingml/2006/main">
          <a:off x="6307020" y="0"/>
          <a:ext cx="4911618" cy="1297766"/>
        </a:xfrm>
        <a:prstGeom xmlns:a="http://schemas.openxmlformats.org/drawingml/2006/main" prst="roundRect">
          <a:avLst/>
        </a:prstGeom>
      </cdr:spPr>
      <cdr:style>
        <a:lnRef xmlns:a="http://schemas.openxmlformats.org/drawingml/2006/main" idx="2">
          <a:schemeClr val="accent6">
            <a:shade val="50000"/>
          </a:schemeClr>
        </a:lnRef>
        <a:fillRef xmlns:a="http://schemas.openxmlformats.org/drawingml/2006/main" idx="1">
          <a:schemeClr val="accent6"/>
        </a:fillRef>
        <a:effectRef xmlns:a="http://schemas.openxmlformats.org/drawingml/2006/main" idx="0">
          <a:schemeClr val="accent6"/>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sz="2200" dirty="0"/>
            <a:t>Switching to all-electric transportation could have </a:t>
          </a:r>
          <a:r>
            <a:rPr lang="en-US" sz="2600" b="1" dirty="0"/>
            <a:t>saved over $3.5 billion </a:t>
          </a:r>
          <a:r>
            <a:rPr lang="en-US" sz="2200" dirty="0"/>
            <a:t>in fuel costs over five years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ADF5A8-74F5-445F-BA34-A32F2EBFB87B}" type="datetimeFigureOut">
              <a:rPr lang="en-US" smtClean="0"/>
              <a:t>8/28/19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47418C-6D57-41FC-8795-A3959CF4707B}" type="slidenum">
              <a:rPr lang="en-US" smtClean="0"/>
              <a:t>‹#›</a:t>
            </a:fld>
            <a:endParaRPr lang="en-US"/>
          </a:p>
        </p:txBody>
      </p:sp>
    </p:spTree>
    <p:extLst>
      <p:ext uri="{BB962C8B-B14F-4D97-AF65-F5344CB8AC3E}">
        <p14:creationId xmlns:p14="http://schemas.microsoft.com/office/powerpoint/2010/main" val="1599325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s://www.vermontada.org/industry-information.html"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s://www.vtenergydashboard.org/statistics"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s://afdc.energy.gov/evi-pro-lite"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 Id="rId3" Type="http://schemas.openxmlformats.org/officeDocument/2006/relationships/hyperlink" Target="https://www.eia.gov/state/seds/data.php?incfile=/state/seds/sep_prices/tra/pr_tra_VT.html&amp;sid=VT"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 Id="rId3" Type="http://schemas.openxmlformats.org/officeDocument/2006/relationships/hyperlink" Target="https://www.imf.org/en/Publications/WP/Issues/2019/05/02/Global-Fossil-Fuel-Subsidies-Remain-Large-An-Update-Based-on-Country-Level-Estimates-46509"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autoalliance.org/energy-environment/advanced-technology-vehicle-sales-dashboard/" TargetMode="External"/><Relationship Id="rId4" Type="http://schemas.openxmlformats.org/officeDocument/2006/relationships/hyperlink" Target="https://www.utilitydive.com/news/georgia-electric-vehicle-sales-shrink-80-in-wake-of-tax-credit-repeal/434092/" TargetMode="External"/><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sustainableamerica.org/blog/making-evs-possible-for-low-income-drivers/" TargetMode="External"/><Relationship Id="rId4" Type="http://schemas.openxmlformats.org/officeDocument/2006/relationships/hyperlink" Target="NULL" TargetMode="External"/><Relationship Id="rId5" Type="http://schemas.openxmlformats.org/officeDocument/2006/relationships/hyperlink" Target="https://www.sdge.com/residential/electric-vehicles/power-your-drive" TargetMode="External"/><Relationship Id="rId6" Type="http://schemas.openxmlformats.org/officeDocument/2006/relationships/hyperlink" Target="https://sfustart.files.wordpress.com/2016/11/canadas-electric-vehicle-policy-report-card.pdf" TargetMode="External"/><Relationship Id="rId7" Type="http://schemas.openxmlformats.org/officeDocument/2006/relationships/hyperlink" Target="https://www.tc.gc.ca/en/services/road/innovative-technologies/zero-emission-vehicles.html" TargetMode="External"/><Relationship Id="rId8" Type="http://schemas.openxmlformats.org/officeDocument/2006/relationships/hyperlink" Target="https://www.canada.ca/en/transport-canada/news/2019/04/government-of-canada-invests-in-zero-emission-vehicles.html" TargetMode="External"/><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s://www.lung.org/local-content/california/documents/2016zeroemissions.pdf"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 Id="rId3" Type="http://schemas.openxmlformats.org/officeDocument/2006/relationships/hyperlink" Target="https://about.bnef.com/blog/behind-scenes-take-lithium-ion-battery-prices/"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 Id="rId3" Type="http://schemas.openxmlformats.org/officeDocument/2006/relationships/hyperlink" Target="https://americanmadechallenges.org/batteryrecycling/"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 Id="rId3" Type="http://schemas.openxmlformats.org/officeDocument/2006/relationships/hyperlink" Target="https://afdc.energy.gov/evi-pro-lite"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vtccc.w3.uvm.edu/calendar/bi-state-electric-vehicle-connector/" TargetMode="External"/><Relationship Id="rId4" Type="http://schemas.openxmlformats.org/officeDocument/2006/relationships/hyperlink" Target="https://qz.com/1571956/new-york-city-says-electric-cars-cheapest-option-for-its-fleet/" TargetMode="External"/><Relationship Id="rId5" Type="http://schemas.openxmlformats.org/officeDocument/2006/relationships/hyperlink" Target="https://www1.nyc.gov/assets/dcas/downloads/pdf/fleet/NYC-Fleet-Newsletter-255-March-8-2019-Reducing-Maintenance-Costs-With-Electric-Vehicles.pdf" TargetMode="External"/><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ev-volumes.com/news/global-ev-sales-for-2018/" TargetMode="External"/><Relationship Id="rId4" Type="http://schemas.openxmlformats.org/officeDocument/2006/relationships/hyperlink" Target="https://workandclimatechangereport.org/2019/01/28/electric-vehicle-policy-in-canada-stalled-by-provincial-opposition/" TargetMode="External"/><Relationship Id="rId5" Type="http://schemas.openxmlformats.org/officeDocument/2006/relationships/hyperlink" Target="https://www.fleetcarma.com/electric-vehicles-sales-update-q3-2018-canada/" TargetMode="External"/><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 Id="rId3" Type="http://schemas.openxmlformats.org/officeDocument/2006/relationships/hyperlink" Target="http://www.ev-volumes.com/news/global-ev-sales-for-2018/"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 Id="rId3" Type="http://schemas.openxmlformats.org/officeDocument/2006/relationships/hyperlink" Target="https://elbil.no/english/norwegian-ev-policy/"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 Id="rId3" Type="http://schemas.openxmlformats.org/officeDocument/2006/relationships/hyperlink" Target="https://elbil.no/english/norwegian-ev-policy/"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tc.gc.ca/en/services/road/innovative-technologies/list-eligible-vehicles-under-izev-program.html" TargetMode="External"/><Relationship Id="rId4" Type="http://schemas.openxmlformats.org/officeDocument/2006/relationships/hyperlink" Target="https://www.tc.gc.ca/en/services/road/innovative-technologies/zero-emission-vehicles.html" TargetMode="External"/><Relationship Id="rId5" Type="http://schemas.openxmlformats.org/officeDocument/2006/relationships/hyperlink" Target="https://www.canada.ca/en/transport-canada/news/2019/04/government-of-canada-invests-in-zero-emission-vehicles.html" TargetMode="External"/><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sfustart.files.wordpress.com/2016/11/canadas-electric-vehicle-policy-report-card.pdf" TargetMode="External"/><Relationship Id="rId4" Type="http://schemas.openxmlformats.org/officeDocument/2006/relationships/hyperlink" Target="https://www.tc.gc.ca/en/services/road/innovative-technologies/zero-emission-vehicles.html" TargetMode="External"/><Relationship Id="rId5" Type="http://schemas.openxmlformats.org/officeDocument/2006/relationships/hyperlink" Target="https://www.canada.ca/en/transport-canada/news/2019/04/government-of-canada-invests-in-zero-emission-vehicles.html" TargetMode="External"/><Relationship Id="rId6" Type="http://schemas.openxmlformats.org/officeDocument/2006/relationships/hyperlink" Target="https://www.fleetcarma.com/electric-vehicles-sales-update-q3-2018-canada/" TargetMode="External"/><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sfustart.files.wordpress.com/2016/11/canadas-electric-vehicle-policy-report-card.pdf" TargetMode="External"/><Relationship Id="rId4" Type="http://schemas.openxmlformats.org/officeDocument/2006/relationships/hyperlink" Target="https://www.tc.gc.ca/en/services/road/innovative-technologies/zero-emission-vehicles.html" TargetMode="External"/><Relationship Id="rId5" Type="http://schemas.openxmlformats.org/officeDocument/2006/relationships/hyperlink" Target="https://www.canada.ca/en/transport-canada/news/2019/04/government-of-canada-invests-in-zero-emission-vehicles.html" TargetMode="External"/><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sfustart.files.wordpress.com/2016/11/canadas-electric-vehicle-policy-report-card.pdf" TargetMode="External"/><Relationship Id="rId4" Type="http://schemas.openxmlformats.org/officeDocument/2006/relationships/hyperlink" Target="https://www.tc.gc.ca/en/services/road/innovative-technologies/zero-emission-vehicles.html" TargetMode="External"/><Relationship Id="rId5" Type="http://schemas.openxmlformats.org/officeDocument/2006/relationships/hyperlink" Target="https://www.canada.ca/en/transport-canada/news/2019/04/government-of-canada-invests-in-zero-emission-vehicles.html" TargetMode="External"/><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elbil.no/english/norwegian-ev-policy/" TargetMode="External"/><Relationship Id="rId4" Type="http://schemas.openxmlformats.org/officeDocument/2006/relationships/hyperlink" Target="https://www.visualcapitalist.com/electric-vehicle-sales/" TargetMode="External"/><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 Id="rId3" Type="http://schemas.openxmlformats.org/officeDocument/2006/relationships/hyperlink" Target="https://cleanvehiclerebate.org/eng/rebate-statistics" TargetMode="Externa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nrcan.gc.ca/energy/transportation/alternative-fuels/resources/21312" TargetMode="External"/><Relationship Id="rId4" Type="http://schemas.openxmlformats.org/officeDocument/2006/relationships/hyperlink" Target="https://www.fleetcarma.com/electric-vehicles-sales-update-q3-2018-canada/" TargetMode="External"/><Relationship Id="rId5" Type="http://schemas.openxmlformats.org/officeDocument/2006/relationships/hyperlink" Target="https://www.nationalobserver.com/2019/01/18/news/electric-vehicle-strategy-sputters-provinces-battle-it-out-green-policies" TargetMode="External"/><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 Id="rId3" Type="http://schemas.openxmlformats.org/officeDocument/2006/relationships/hyperlink" Target="https://www.fleetcarma.com/electric-vehicles-sales-update-q3-2018-canada/" TargetMode="Externa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www.emotivebc.ca/" TargetMode="External"/><Relationship Id="rId4" Type="http://schemas.openxmlformats.org/officeDocument/2006/relationships/hyperlink" Target="https://pluginbc.ca/" TargetMode="External"/><Relationship Id="rId5" Type="http://schemas.openxmlformats.org/officeDocument/2006/relationships/hyperlink" Target="https://sfustart.files.wordpress.com/2016/11/canadas-electric-vehicle-policy-report-card.pdf" TargetMode="External"/><Relationship Id="rId6" Type="http://schemas.openxmlformats.org/officeDocument/2006/relationships/hyperlink" Target="https://www.tc.gc.ca/en/services/road/innovative-technologies/zero-emission-vehicles.html" TargetMode="External"/><Relationship Id="rId7" Type="http://schemas.openxmlformats.org/officeDocument/2006/relationships/hyperlink" Target="https://www.canada.ca/en/transport-canada/news/2019/04/government-of-canada-invests-in-zero-emission-vehicles.html" TargetMode="External"/><Relationship Id="rId8" Type="http://schemas.openxmlformats.org/officeDocument/2006/relationships/hyperlink" Target="https://www.fleetcarma.com/electric-vehicles-sales-update-q3-2018-canada/" TargetMode="External"/><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sfustart.files.wordpress.com/2016/11/canadas-electric-vehicle-policy-report-card.pdf" TargetMode="External"/><Relationship Id="rId4" Type="http://schemas.openxmlformats.org/officeDocument/2006/relationships/hyperlink" Target="https://www.fleetcarma.com/electric-vehicles-sales-update-q3-2018-canada/" TargetMode="External"/><Relationship Id="rId5" Type="http://schemas.openxmlformats.org/officeDocument/2006/relationships/hyperlink" Target="https://www.tc.gc.ca/en/services/road/innovative-technologies/zero-emission-vehicles.html" TargetMode="External"/><Relationship Id="rId6" Type="http://schemas.openxmlformats.org/officeDocument/2006/relationships/hyperlink" Target="https://www.canada.ca/en/transport-canada/news/2019/04/government-of-canada-invests-in-zero-emission-vehicles.html" TargetMode="External"/><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3" Type="http://schemas.openxmlformats.org/officeDocument/2006/relationships/hyperlink" Target="NULL" TargetMode="External"/><Relationship Id="rId4" Type="http://schemas.openxmlformats.org/officeDocument/2006/relationships/hyperlink" Target="NULL" TargetMode="External"/><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presentation was prepared for the Energy Action Network’s Vermont Energy Future Initiative. Dave Roberts of VEIC was the lead for compiling this research and presentation. Additional assistance was provided by Karen </a:t>
            </a:r>
            <a:r>
              <a:rPr lang="en-US" baseline="0" dirty="0" err="1" smtClean="0"/>
              <a:t>Glitman</a:t>
            </a:r>
            <a:r>
              <a:rPr lang="en-US" baseline="0" dirty="0" smtClean="0"/>
              <a:t> (EAN Sr. Fellow), Linda McGinnis (EAN Sr. Fellow), Jennifer Wallace </a:t>
            </a:r>
            <a:r>
              <a:rPr lang="en-US" baseline="0" dirty="0" err="1" smtClean="0"/>
              <a:t>Brodeur</a:t>
            </a:r>
            <a:r>
              <a:rPr lang="en-US" baseline="0" dirty="0" smtClean="0"/>
              <a:t> (VEIC), Philip </a:t>
            </a:r>
            <a:r>
              <a:rPr lang="en-US" baseline="0" dirty="0" err="1" smtClean="0"/>
              <a:t>Picotte</a:t>
            </a:r>
            <a:r>
              <a:rPr lang="en-US" baseline="0" dirty="0" smtClean="0"/>
              <a:t> (VEIC), Sarah Wolfe (EAN Staff), and Jared Duval (EAN Staff). </a:t>
            </a:r>
            <a:endParaRPr lang="en-US" dirty="0"/>
          </a:p>
        </p:txBody>
      </p:sp>
      <p:sp>
        <p:nvSpPr>
          <p:cNvPr id="4" name="Slide Number Placeholder 3"/>
          <p:cNvSpPr>
            <a:spLocks noGrp="1"/>
          </p:cNvSpPr>
          <p:nvPr>
            <p:ph type="sldNum" sz="quarter" idx="5"/>
          </p:nvPr>
        </p:nvSpPr>
        <p:spPr/>
        <p:txBody>
          <a:bodyPr/>
          <a:lstStyle/>
          <a:p>
            <a:fld id="{1B47418C-6D57-41FC-8795-A3959CF4707B}" type="slidenum">
              <a:rPr lang="en-US" smtClean="0"/>
              <a:t>1</a:t>
            </a:fld>
            <a:endParaRPr lang="en-US"/>
          </a:p>
        </p:txBody>
      </p:sp>
    </p:spTree>
    <p:extLst>
      <p:ext uri="{BB962C8B-B14F-4D97-AF65-F5344CB8AC3E}">
        <p14:creationId xmlns:p14="http://schemas.microsoft.com/office/powerpoint/2010/main" val="175623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https://www.vermontada.org/industry-information.html</a:t>
            </a:r>
            <a:endParaRPr lang="en-US" dirty="0"/>
          </a:p>
          <a:p>
            <a:r>
              <a:rPr lang="en-US" dirty="0"/>
              <a:t>Somewhat higher NEW sales numbers than DMV in prior slide. Potentially vehicles heading out of state or otherwise not titled and registered in VT.</a:t>
            </a:r>
          </a:p>
          <a:p>
            <a:endParaRPr lang="en-US" dirty="0"/>
          </a:p>
          <a:p>
            <a:r>
              <a:rPr lang="en-US" dirty="0"/>
              <a:t>Trend toward larger SUV/truck types of vehicles – over the past 4 years gone from 69% to 80% (11% market share increase in just 4 years)</a:t>
            </a:r>
          </a:p>
          <a:p>
            <a:endParaRPr lang="en-US" dirty="0"/>
          </a:p>
          <a:p>
            <a:r>
              <a:rPr lang="en-US" dirty="0"/>
              <a:t>This data classifies light trucks/SUVs different from DMV truck registrations. VADA sales data is based on industry terms for light trucks, which includes pick-up trucks, SUVs and crossovers. The DMV data is pick-up trucks and larger.</a:t>
            </a:r>
          </a:p>
        </p:txBody>
      </p:sp>
      <p:sp>
        <p:nvSpPr>
          <p:cNvPr id="4" name="Slide Number Placeholder 3"/>
          <p:cNvSpPr>
            <a:spLocks noGrp="1"/>
          </p:cNvSpPr>
          <p:nvPr>
            <p:ph type="sldNum" sz="quarter" idx="10"/>
          </p:nvPr>
        </p:nvSpPr>
        <p:spPr/>
        <p:txBody>
          <a:bodyPr/>
          <a:lstStyle/>
          <a:p>
            <a:fld id="{3855EA69-52B0-4B47-ACF7-3D98F0403AA3}" type="slidenum">
              <a:rPr lang="en-US" smtClean="0"/>
              <a:pPr/>
              <a:t>12</a:t>
            </a:fld>
            <a:endParaRPr lang="en-US"/>
          </a:p>
        </p:txBody>
      </p:sp>
    </p:spTree>
    <p:extLst>
      <p:ext uri="{BB962C8B-B14F-4D97-AF65-F5344CB8AC3E}">
        <p14:creationId xmlns:p14="http://schemas.microsoft.com/office/powerpoint/2010/main" val="4240899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EVs registered</a:t>
            </a:r>
          </a:p>
          <a:p>
            <a:r>
              <a:rPr lang="en-US" dirty="0"/>
              <a:t>About 2/3 plug-in hybrids</a:t>
            </a:r>
          </a:p>
          <a:p>
            <a:r>
              <a:rPr lang="en-US" dirty="0"/>
              <a:t>About 15% used purchases</a:t>
            </a:r>
          </a:p>
          <a:p>
            <a:endParaRPr lang="en-US" dirty="0"/>
          </a:p>
          <a:p>
            <a:r>
              <a:rPr lang="en-US" dirty="0"/>
              <a:t>Right now trending to about 30% annual growth – (about 15k EVs by 2025) need to boost that to about 65% annual growth to meet Paris agreement</a:t>
            </a:r>
          </a:p>
          <a:p>
            <a:endParaRPr lang="en-US" dirty="0"/>
          </a:p>
          <a:p>
            <a:r>
              <a:rPr lang="en-US" dirty="0"/>
              <a:t>Paris agreement 90k EVs based on EAN analysis – assumes ½ all-electric and ½ PHEV</a:t>
            </a:r>
          </a:p>
        </p:txBody>
      </p:sp>
      <p:sp>
        <p:nvSpPr>
          <p:cNvPr id="4" name="Slide Number Placeholder 3"/>
          <p:cNvSpPr>
            <a:spLocks noGrp="1"/>
          </p:cNvSpPr>
          <p:nvPr>
            <p:ph type="sldNum" sz="quarter" idx="10"/>
          </p:nvPr>
        </p:nvSpPr>
        <p:spPr/>
        <p:txBody>
          <a:bodyPr/>
          <a:lstStyle/>
          <a:p>
            <a:fld id="{3855EA69-52B0-4B47-ACF7-3D98F0403AA3}" type="slidenum">
              <a:rPr lang="en-US" smtClean="0"/>
              <a:pPr/>
              <a:t>13</a:t>
            </a:fld>
            <a:endParaRPr lang="en-US"/>
          </a:p>
        </p:txBody>
      </p:sp>
    </p:spTree>
    <p:extLst>
      <p:ext uri="{BB962C8B-B14F-4D97-AF65-F5344CB8AC3E}">
        <p14:creationId xmlns:p14="http://schemas.microsoft.com/office/powerpoint/2010/main" val="2383647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a:t>
            </a:r>
            <a:r>
              <a:rPr lang="en-US" dirty="0">
                <a:hlinkClick r:id="rId3"/>
              </a:rPr>
              <a:t>://</a:t>
            </a:r>
            <a:r>
              <a:rPr lang="en-US" dirty="0" smtClean="0">
                <a:hlinkClick r:id="rId3"/>
              </a:rPr>
              <a:t>www.vtenergydashboard.org/statistics</a:t>
            </a:r>
            <a:endParaRPr lang="en-US" dirty="0" smtClean="0"/>
          </a:p>
          <a:p>
            <a:r>
              <a:rPr lang="en-US" dirty="0" smtClean="0"/>
              <a:t>Note: statistics</a:t>
            </a:r>
            <a:r>
              <a:rPr lang="en-US" baseline="0" dirty="0" smtClean="0"/>
              <a:t> as of Dec. 2018. </a:t>
            </a:r>
            <a:endParaRPr lang="en-US" dirty="0"/>
          </a:p>
          <a:p>
            <a:r>
              <a:rPr lang="en-US" dirty="0"/>
              <a:t>Urban communities tend to have more suitable travel patterns for EVs and </a:t>
            </a:r>
            <a:r>
              <a:rPr lang="en-US" dirty="0" smtClean="0"/>
              <a:t>also have higher </a:t>
            </a:r>
            <a:r>
              <a:rPr lang="en-US" dirty="0"/>
              <a:t>incomes</a:t>
            </a:r>
          </a:p>
          <a:p>
            <a:r>
              <a:rPr lang="en-US" dirty="0"/>
              <a:t>Some rural areas have seen greater adoption </a:t>
            </a:r>
            <a:r>
              <a:rPr lang="en-US" dirty="0" smtClean="0"/>
              <a:t>with the </a:t>
            </a:r>
            <a:r>
              <a:rPr lang="en-US" dirty="0"/>
              <a:t>participation of local dealers – e.g. Lamoille County</a:t>
            </a:r>
          </a:p>
        </p:txBody>
      </p:sp>
      <p:sp>
        <p:nvSpPr>
          <p:cNvPr id="4" name="Slide Number Placeholder 3"/>
          <p:cNvSpPr>
            <a:spLocks noGrp="1"/>
          </p:cNvSpPr>
          <p:nvPr>
            <p:ph type="sldNum" sz="quarter" idx="10"/>
          </p:nvPr>
        </p:nvSpPr>
        <p:spPr/>
        <p:txBody>
          <a:bodyPr/>
          <a:lstStyle/>
          <a:p>
            <a:fld id="{3855EA69-52B0-4B47-ACF7-3D98F0403AA3}"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347900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of about 220 locations; about 25 DCFC, but with variety of plugs</a:t>
            </a:r>
          </a:p>
          <a:p>
            <a:r>
              <a:rPr lang="en-US" dirty="0"/>
              <a:t>VT has high rate of charging per capita / per EV, but many more will be needed</a:t>
            </a:r>
          </a:p>
          <a:p>
            <a:endParaRPr lang="en-US" dirty="0"/>
          </a:p>
          <a:p>
            <a:r>
              <a:rPr lang="en-US" dirty="0"/>
              <a:t>US DOE EVI-lite tool estimates 1,000 L2 plugs and 190 DCFC plugs for 50k EVs in VT</a:t>
            </a:r>
          </a:p>
          <a:p>
            <a:r>
              <a:rPr lang="en-US" dirty="0">
                <a:hlinkClick r:id="rId3"/>
              </a:rPr>
              <a:t>https://afdc.energy.gov/evi-pro-lite</a:t>
            </a:r>
            <a:endParaRPr lang="en-US" dirty="0"/>
          </a:p>
          <a:p>
            <a:r>
              <a:rPr lang="en-US" dirty="0"/>
              <a:t>Need more fast charging, but it is expensive to install (starts at about $50k in most instances and higher powered equipment able to serve multiple vehicles at once can be much higher)</a:t>
            </a:r>
          </a:p>
        </p:txBody>
      </p:sp>
      <p:sp>
        <p:nvSpPr>
          <p:cNvPr id="4" name="Slide Number Placeholder 3"/>
          <p:cNvSpPr>
            <a:spLocks noGrp="1"/>
          </p:cNvSpPr>
          <p:nvPr>
            <p:ph type="sldNum" sz="quarter" idx="10"/>
          </p:nvPr>
        </p:nvSpPr>
        <p:spPr/>
        <p:txBody>
          <a:bodyPr/>
          <a:lstStyle/>
          <a:p>
            <a:fld id="{3855EA69-52B0-4B47-ACF7-3D98F0403AA3}"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408946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expenditures from EIA state data for gasoline and diesel (</a:t>
            </a:r>
            <a:r>
              <a:rPr lang="en-US" dirty="0" smtClean="0"/>
              <a:t>distillate </a:t>
            </a:r>
            <a:r>
              <a:rPr lang="en-US" dirty="0"/>
              <a:t>fuel oil) transportation expenditures. Gas and diesel costs have decreased primarily due to price fluctuations (they are unregulated fuels), but even at lower prices going electric can provide significant savings.</a:t>
            </a:r>
          </a:p>
          <a:p>
            <a:endParaRPr lang="en-US" dirty="0"/>
          </a:p>
          <a:p>
            <a:r>
              <a:rPr lang="en-US" dirty="0"/>
              <a:t>Estimated EV costs based on VTrans statewide VMT data, avg annual residential electric rate (could be significantly lower with utility off-peak charging programs) and </a:t>
            </a:r>
            <a:r>
              <a:rPr lang="en-US" dirty="0" smtClean="0"/>
              <a:t>avg. </a:t>
            </a:r>
            <a:r>
              <a:rPr lang="en-US" dirty="0"/>
              <a:t>EV efficiency of 0.33 miles/kwh (likely not as accurate for heavy duty vehicles, so this should just be considered a rough “what if” estimate)</a:t>
            </a:r>
          </a:p>
          <a:p>
            <a:endParaRPr lang="en-US" dirty="0"/>
          </a:p>
          <a:p>
            <a:r>
              <a:rPr lang="en-US" dirty="0"/>
              <a:t>EIA data from </a:t>
            </a:r>
            <a:r>
              <a:rPr lang="en-US" sz="1200" b="0" i="0" u="sng" strike="noStrike" kern="1200" dirty="0">
                <a:solidFill>
                  <a:schemeClr val="tx1"/>
                </a:solidFill>
                <a:effectLst/>
                <a:latin typeface="+mn-lt"/>
                <a:ea typeface="+mn-ea"/>
                <a:cs typeface="+mn-cs"/>
                <a:hlinkClick r:id="rId3"/>
              </a:rPr>
              <a:t>https://www.eia.gov/state/seds/data.php?incfile=/state/seds/sep_prices/tra/pr_tra_VT.html&amp;sid=VT</a:t>
            </a:r>
            <a:r>
              <a:rPr lang="en-US" dirty="0"/>
              <a:t> </a:t>
            </a:r>
          </a:p>
        </p:txBody>
      </p:sp>
      <p:sp>
        <p:nvSpPr>
          <p:cNvPr id="4" name="Slide Number Placeholder 3"/>
          <p:cNvSpPr>
            <a:spLocks noGrp="1"/>
          </p:cNvSpPr>
          <p:nvPr>
            <p:ph type="sldNum" sz="quarter" idx="5"/>
          </p:nvPr>
        </p:nvSpPr>
        <p:spPr/>
        <p:txBody>
          <a:bodyPr/>
          <a:lstStyle/>
          <a:p>
            <a:fld id="{1B47418C-6D57-41FC-8795-A3959CF4707B}" type="slidenum">
              <a:rPr lang="en-US" smtClean="0"/>
              <a:t>17</a:t>
            </a:fld>
            <a:endParaRPr lang="en-US"/>
          </a:p>
        </p:txBody>
      </p:sp>
    </p:spTree>
    <p:extLst>
      <p:ext uri="{BB962C8B-B14F-4D97-AF65-F5344CB8AC3E}">
        <p14:creationId xmlns:p14="http://schemas.microsoft.com/office/powerpoint/2010/main" val="3955242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EVs – many people may be aware of the comparison between what it costs to fill up your car with gas versus with electricity. At current rates, it’s about a $1.50/gallon equivalent, not taking into account rate design that could provide more favorable prices for charging in times when the electric grid has excess capacity (off-peak).</a:t>
            </a:r>
            <a:r>
              <a:rPr lang="en-US" baseline="0" dirty="0"/>
              <a:t> </a:t>
            </a:r>
            <a:endParaRPr lang="en-US" dirty="0"/>
          </a:p>
          <a:p>
            <a:endParaRPr lang="en-US" dirty="0"/>
          </a:p>
          <a:p>
            <a:r>
              <a:rPr lang="en-US" dirty="0"/>
              <a:t>But many people still don’t realize that electric vehicles also require a lot less </a:t>
            </a:r>
            <a:r>
              <a:rPr lang="en-US" i="1" dirty="0"/>
              <a:t>maintenance</a:t>
            </a:r>
            <a:r>
              <a:rPr lang="en-US" dirty="0"/>
              <a:t>. Between maintenance and operations savings, an electric vehicle driver can save as much as $10,000 over 150,000 miles. This is just a short list of some of the most common recommended maintenance items and the relative costs for EVs or gas vehicles. </a:t>
            </a:r>
          </a:p>
          <a:p>
            <a:endParaRPr lang="en-US" dirty="0"/>
          </a:p>
          <a:p>
            <a:r>
              <a:rPr lang="en-US" dirty="0"/>
              <a:t>And when you spend </a:t>
            </a:r>
            <a:r>
              <a:rPr lang="en-US" baseline="0" dirty="0"/>
              <a:t>a dollar on electricity, two to three times more of that dollar stays and recirculates in the Vermont economy than if you spend it on fossil fuel. </a:t>
            </a:r>
            <a:endParaRPr lang="en-US" dirty="0"/>
          </a:p>
        </p:txBody>
      </p:sp>
      <p:sp>
        <p:nvSpPr>
          <p:cNvPr id="4" name="Slide Number Placeholder 3"/>
          <p:cNvSpPr>
            <a:spLocks noGrp="1"/>
          </p:cNvSpPr>
          <p:nvPr>
            <p:ph type="sldNum" sz="quarter" idx="5"/>
          </p:nvPr>
        </p:nvSpPr>
        <p:spPr/>
        <p:txBody>
          <a:bodyPr/>
          <a:lstStyle/>
          <a:p>
            <a:fld id="{7DC6D971-52F9-C348-9E8D-351D0D555D46}" type="slidenum">
              <a:rPr lang="en-US" smtClean="0"/>
              <a:t>18</a:t>
            </a:fld>
            <a:endParaRPr lang="en-US"/>
          </a:p>
        </p:txBody>
      </p:sp>
    </p:spTree>
    <p:extLst>
      <p:ext uri="{BB962C8B-B14F-4D97-AF65-F5344CB8AC3E}">
        <p14:creationId xmlns:p14="http://schemas.microsoft.com/office/powerpoint/2010/main" val="39601502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https://www.imf.org/en/Publications/WP/Issues/2019/05/02/Global-Fossil-Fuel-Subsidies-Remain-Large-An-Update-Based-on-Country-Level-Estimates-46509</a:t>
            </a:r>
            <a:endParaRPr lang="en-US" dirty="0"/>
          </a:p>
          <a:p>
            <a:r>
              <a:rPr lang="en-US" dirty="0" smtClean="0"/>
              <a:t>Translates to </a:t>
            </a:r>
            <a:r>
              <a:rPr lang="en-US" dirty="0"/>
              <a:t>Vermont </a:t>
            </a:r>
            <a:r>
              <a:rPr lang="en-US" dirty="0" smtClean="0"/>
              <a:t>at $603 </a:t>
            </a:r>
            <a:r>
              <a:rPr lang="en-US" dirty="0"/>
              <a:t>per vehicle </a:t>
            </a:r>
            <a:r>
              <a:rPr lang="en-US" dirty="0" smtClean="0"/>
              <a:t>annually</a:t>
            </a:r>
            <a:r>
              <a:rPr lang="en-US" baseline="0" dirty="0" smtClean="0"/>
              <a:t> </a:t>
            </a:r>
            <a:endParaRPr lang="en-US" dirty="0"/>
          </a:p>
          <a:p>
            <a:r>
              <a:rPr lang="en-US" dirty="0"/>
              <a:t>Energy security costs not included in IMF estimate as they are “not well defined”</a:t>
            </a:r>
          </a:p>
        </p:txBody>
      </p:sp>
      <p:sp>
        <p:nvSpPr>
          <p:cNvPr id="4" name="Slide Number Placeholder 3"/>
          <p:cNvSpPr>
            <a:spLocks noGrp="1"/>
          </p:cNvSpPr>
          <p:nvPr>
            <p:ph type="sldNum" sz="quarter" idx="5"/>
          </p:nvPr>
        </p:nvSpPr>
        <p:spPr/>
        <p:txBody>
          <a:bodyPr/>
          <a:lstStyle/>
          <a:p>
            <a:fld id="{1B47418C-6D57-41FC-8795-A3959CF4707B}" type="slidenum">
              <a:rPr lang="en-US" smtClean="0"/>
              <a:t>19</a:t>
            </a:fld>
            <a:endParaRPr lang="en-US"/>
          </a:p>
        </p:txBody>
      </p:sp>
    </p:spTree>
    <p:extLst>
      <p:ext uri="{BB962C8B-B14F-4D97-AF65-F5344CB8AC3E}">
        <p14:creationId xmlns:p14="http://schemas.microsoft.com/office/powerpoint/2010/main" val="3509383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47418C-6D57-41FC-8795-A3959CF4707B}" type="slidenum">
              <a:rPr lang="en-US" smtClean="0"/>
              <a:t>20</a:t>
            </a:fld>
            <a:endParaRPr lang="en-US"/>
          </a:p>
        </p:txBody>
      </p:sp>
    </p:spTree>
    <p:extLst>
      <p:ext uri="{BB962C8B-B14F-4D97-AF65-F5344CB8AC3E}">
        <p14:creationId xmlns:p14="http://schemas.microsoft.com/office/powerpoint/2010/main" val="2602020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Utilities also offering incentives for electric mowers and funding assistance for electric buses</a:t>
            </a:r>
          </a:p>
        </p:txBody>
      </p:sp>
      <p:sp>
        <p:nvSpPr>
          <p:cNvPr id="4" name="Slide Number Placeholder 3"/>
          <p:cNvSpPr>
            <a:spLocks noGrp="1"/>
          </p:cNvSpPr>
          <p:nvPr>
            <p:ph type="sldNum" sz="quarter" idx="10"/>
          </p:nvPr>
        </p:nvSpPr>
        <p:spPr/>
        <p:txBody>
          <a:bodyPr/>
          <a:lstStyle/>
          <a:p>
            <a:fld id="{8A59AA36-D172-4C39-9EEE-540F4A639B9F}" type="slidenum">
              <a:rPr lang="en-US" smtClean="0"/>
              <a:t>21</a:t>
            </a:fld>
            <a:endParaRPr lang="en-US"/>
          </a:p>
        </p:txBody>
      </p:sp>
    </p:spTree>
    <p:extLst>
      <p:ext uri="{BB962C8B-B14F-4D97-AF65-F5344CB8AC3E}">
        <p14:creationId xmlns:p14="http://schemas.microsoft.com/office/powerpoint/2010/main" val="1369345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Example of LEAF compared to Sentra</a:t>
            </a:r>
          </a:p>
          <a:p>
            <a:r>
              <a:rPr lang="en-US" dirty="0"/>
              <a:t>LEAF has Nissan corporate discount which makes this comparison more attractive. Some utility discounts are higher for low-and-moderate income customers.</a:t>
            </a:r>
          </a:p>
          <a:p>
            <a:r>
              <a:rPr lang="en-US" dirty="0"/>
              <a:t>When combined with fuel and maintenance </a:t>
            </a:r>
            <a:r>
              <a:rPr lang="en-US" dirty="0" smtClean="0"/>
              <a:t>savings, </a:t>
            </a:r>
            <a:r>
              <a:rPr lang="en-US" dirty="0"/>
              <a:t>an EV can </a:t>
            </a:r>
            <a:r>
              <a:rPr lang="en-US" dirty="0" smtClean="0"/>
              <a:t>more</a:t>
            </a:r>
            <a:r>
              <a:rPr lang="en-US" baseline="0" dirty="0" smtClean="0"/>
              <a:t> than</a:t>
            </a:r>
            <a:r>
              <a:rPr lang="en-US" dirty="0" smtClean="0"/>
              <a:t> </a:t>
            </a:r>
            <a:r>
              <a:rPr lang="en-US" dirty="0"/>
              <a:t>pay for itself. Especially true if you get a good deal on a used EV.</a:t>
            </a:r>
          </a:p>
        </p:txBody>
      </p:sp>
      <p:sp>
        <p:nvSpPr>
          <p:cNvPr id="4" name="Slide Number Placeholder 3"/>
          <p:cNvSpPr>
            <a:spLocks noGrp="1"/>
          </p:cNvSpPr>
          <p:nvPr>
            <p:ph type="sldNum" sz="quarter" idx="10"/>
          </p:nvPr>
        </p:nvSpPr>
        <p:spPr/>
        <p:txBody>
          <a:bodyPr/>
          <a:lstStyle/>
          <a:p>
            <a:fld id="{8A59AA36-D172-4C39-9EEE-540F4A639B9F}" type="slidenum">
              <a:rPr lang="en-US" smtClean="0"/>
              <a:t>22</a:t>
            </a:fld>
            <a:endParaRPr lang="en-US"/>
          </a:p>
        </p:txBody>
      </p:sp>
    </p:spTree>
    <p:extLst>
      <p:ext uri="{BB962C8B-B14F-4D97-AF65-F5344CB8AC3E}">
        <p14:creationId xmlns:p14="http://schemas.microsoft.com/office/powerpoint/2010/main" val="3941935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reiterate, how</a:t>
            </a:r>
            <a:r>
              <a:rPr lang="en-US" baseline="0" dirty="0"/>
              <a:t> we get around and heat our homes and buildings are</a:t>
            </a:r>
            <a:r>
              <a:rPr lang="en-US" dirty="0"/>
              <a:t> our two biggest sources of GHG emissions, together causing over 70% of Vermont’s climate</a:t>
            </a:r>
            <a:r>
              <a:rPr lang="en-US" baseline="0" dirty="0"/>
              <a:t> </a:t>
            </a:r>
            <a:r>
              <a:rPr lang="en-US" dirty="0"/>
              <a:t>pollution.</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Transportation is also single largest sector of energy </a:t>
            </a:r>
            <a:r>
              <a:rPr lang="en-US" dirty="0" smtClean="0"/>
              <a:t>consumption in Vermont (44% in 2017) </a:t>
            </a:r>
            <a:endParaRPr lang="en-US" dirty="0"/>
          </a:p>
        </p:txBody>
      </p:sp>
      <p:sp>
        <p:nvSpPr>
          <p:cNvPr id="4" name="Slide Number Placeholder 3"/>
          <p:cNvSpPr>
            <a:spLocks noGrp="1"/>
          </p:cNvSpPr>
          <p:nvPr>
            <p:ph type="sldNum" sz="quarter" idx="5"/>
          </p:nvPr>
        </p:nvSpPr>
        <p:spPr/>
        <p:txBody>
          <a:bodyPr/>
          <a:lstStyle/>
          <a:p>
            <a:fld id="{7DC6D971-52F9-C348-9E8D-351D0D555D46}" type="slidenum">
              <a:rPr lang="en-US" smtClean="0"/>
              <a:t>3</a:t>
            </a:fld>
            <a:endParaRPr lang="en-US"/>
          </a:p>
        </p:txBody>
      </p:sp>
    </p:spTree>
    <p:extLst>
      <p:ext uri="{BB962C8B-B14F-4D97-AF65-F5344CB8AC3E}">
        <p14:creationId xmlns:p14="http://schemas.microsoft.com/office/powerpoint/2010/main" val="1555032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Likely amount between $2,500 and $5,000</a:t>
            </a:r>
          </a:p>
          <a:p>
            <a:r>
              <a:rPr lang="en-US" dirty="0"/>
              <a:t>	Incentive amount may vary for PHEVs</a:t>
            </a:r>
          </a:p>
          <a:p>
            <a:r>
              <a:rPr lang="en-US" dirty="0"/>
              <a:t>	Initial $1.1M funding from separate VW consumer protection settlement might cover around 400 vehicles</a:t>
            </a:r>
          </a:p>
          <a:p>
            <a:r>
              <a:rPr lang="en-US" dirty="0"/>
              <a:t>	</a:t>
            </a:r>
            <a:r>
              <a:rPr lang="en-US" dirty="0" err="1"/>
              <a:t>Vtrans</a:t>
            </a:r>
            <a:r>
              <a:rPr lang="en-US" dirty="0"/>
              <a:t> tasked with reporting back to legislature on experience and potential future funding sources</a:t>
            </a:r>
          </a:p>
          <a:p>
            <a:endParaRPr lang="en-US" dirty="0"/>
          </a:p>
          <a:p>
            <a:r>
              <a:rPr lang="en-US" dirty="0"/>
              <a:t>As mentioned earlier, the state is also working on electric bus incentives.</a:t>
            </a:r>
          </a:p>
          <a:p>
            <a:endParaRPr lang="en-US" dirty="0"/>
          </a:p>
          <a:p>
            <a:r>
              <a:rPr lang="en-US" dirty="0"/>
              <a:t>Potential LMI incentives for used EVs through emissions repair program</a:t>
            </a:r>
          </a:p>
        </p:txBody>
      </p:sp>
      <p:sp>
        <p:nvSpPr>
          <p:cNvPr id="4" name="Slide Number Placeholder 3"/>
          <p:cNvSpPr>
            <a:spLocks noGrp="1"/>
          </p:cNvSpPr>
          <p:nvPr>
            <p:ph type="sldNum" sz="quarter" idx="10"/>
          </p:nvPr>
        </p:nvSpPr>
        <p:spPr/>
        <p:txBody>
          <a:bodyPr/>
          <a:lstStyle/>
          <a:p>
            <a:fld id="{8A59AA36-D172-4C39-9EEE-540F4A639B9F}" type="slidenum">
              <a:rPr lang="en-US" smtClean="0"/>
              <a:t>23</a:t>
            </a:fld>
            <a:endParaRPr lang="en-US"/>
          </a:p>
        </p:txBody>
      </p:sp>
    </p:spTree>
    <p:extLst>
      <p:ext uri="{BB962C8B-B14F-4D97-AF65-F5344CB8AC3E}">
        <p14:creationId xmlns:p14="http://schemas.microsoft.com/office/powerpoint/2010/main" val="30584073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GMP pilot – customers share access to Level 2 home charger to manage load to benefit all customers</a:t>
            </a:r>
          </a:p>
          <a:p>
            <a:r>
              <a:rPr lang="en-US" dirty="0"/>
              <a:t>Customers get free level 2 charging equipment with EV purchase / lease and receive peak notifications sent out 8-24 hours in advance</a:t>
            </a:r>
          </a:p>
          <a:p>
            <a:r>
              <a:rPr lang="en-US" dirty="0"/>
              <a:t>Notification includes option to opt-out of demand reduction if customer needs to charge during that time</a:t>
            </a:r>
          </a:p>
          <a:p>
            <a:r>
              <a:rPr lang="en-US" dirty="0"/>
              <a:t>Working well with less than 5% opt-out rate</a:t>
            </a:r>
          </a:p>
          <a:p>
            <a:r>
              <a:rPr lang="en-US" dirty="0"/>
              <a:t>August 2018 peak – 29kW curtailed = $3,391 saved</a:t>
            </a:r>
          </a:p>
          <a:p>
            <a:endParaRPr lang="en-US" dirty="0"/>
          </a:p>
          <a:p>
            <a:r>
              <a:rPr lang="en-US" dirty="0"/>
              <a:t>Utilities are exploring TOU rates integrated with these types of programs to reduce the customer’s cost of charging by 50% or more while still benefiting all ratepayers and putting downward pressure on electric rates by leveraging existing grid investments.</a:t>
            </a:r>
          </a:p>
        </p:txBody>
      </p:sp>
      <p:sp>
        <p:nvSpPr>
          <p:cNvPr id="4" name="Slide Number Placeholder 3"/>
          <p:cNvSpPr>
            <a:spLocks noGrp="1"/>
          </p:cNvSpPr>
          <p:nvPr>
            <p:ph type="sldNum" sz="quarter" idx="10"/>
          </p:nvPr>
        </p:nvSpPr>
        <p:spPr/>
        <p:txBody>
          <a:bodyPr/>
          <a:lstStyle/>
          <a:p>
            <a:fld id="{8A59AA36-D172-4C39-9EEE-540F4A639B9F}" type="slidenum">
              <a:rPr lang="en-US" smtClean="0"/>
              <a:t>24</a:t>
            </a:fld>
            <a:endParaRPr lang="en-US"/>
          </a:p>
        </p:txBody>
      </p:sp>
    </p:spTree>
    <p:extLst>
      <p:ext uri="{BB962C8B-B14F-4D97-AF65-F5344CB8AC3E}">
        <p14:creationId xmlns:p14="http://schemas.microsoft.com/office/powerpoint/2010/main" val="32903659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these factors are changing, although consumer awareness of these changes is not always there</a:t>
            </a:r>
          </a:p>
          <a:p>
            <a:r>
              <a:rPr lang="en-US" dirty="0"/>
              <a:t>Prices are lower, range is up, public charging options have increased, AWD is available and more models are coming</a:t>
            </a:r>
          </a:p>
          <a:p>
            <a:r>
              <a:rPr lang="en-US" dirty="0"/>
              <a:t>Next slide summarizes some of these in context of broader market transformation opportunities</a:t>
            </a:r>
          </a:p>
          <a:p>
            <a:r>
              <a:rPr lang="en-US" dirty="0"/>
              <a:t>Can note that range and charging are variations on the same theme </a:t>
            </a:r>
            <a:r>
              <a:rPr lang="en-US" dirty="0" smtClean="0"/>
              <a:t>and, </a:t>
            </a:r>
            <a:r>
              <a:rPr lang="en-US" dirty="0"/>
              <a:t>when </a:t>
            </a:r>
            <a:r>
              <a:rPr lang="en-US" dirty="0" smtClean="0"/>
              <a:t>combined, </a:t>
            </a:r>
            <a:r>
              <a:rPr lang="en-US" dirty="0"/>
              <a:t>are roughly equal to price</a:t>
            </a:r>
          </a:p>
        </p:txBody>
      </p:sp>
      <p:sp>
        <p:nvSpPr>
          <p:cNvPr id="4" name="Slide Number Placeholder 3"/>
          <p:cNvSpPr>
            <a:spLocks noGrp="1"/>
          </p:cNvSpPr>
          <p:nvPr>
            <p:ph type="sldNum" sz="quarter" idx="5"/>
          </p:nvPr>
        </p:nvSpPr>
        <p:spPr/>
        <p:txBody>
          <a:bodyPr/>
          <a:lstStyle/>
          <a:p>
            <a:fld id="{1B47418C-6D57-41FC-8795-A3959CF4707B}" type="slidenum">
              <a:rPr lang="en-US" smtClean="0"/>
              <a:t>26</a:t>
            </a:fld>
            <a:endParaRPr lang="en-US"/>
          </a:p>
        </p:txBody>
      </p:sp>
    </p:spTree>
    <p:extLst>
      <p:ext uri="{BB962C8B-B14F-4D97-AF65-F5344CB8AC3E}">
        <p14:creationId xmlns:p14="http://schemas.microsoft.com/office/powerpoint/2010/main" val="12481954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Range of vehicle and suitability in VT conditions (e.g. AWD) were distant second and third ranked barriers for HHs with income less than $50k.</a:t>
            </a:r>
          </a:p>
          <a:p>
            <a:r>
              <a:rPr lang="en-US" dirty="0"/>
              <a:t>Home charging availability was a lower ranked barrier in the survey, but is a significant issue for many low-and-moderate income households, especially if they are in rental housing and/or do not have dedicated off-street parking available</a:t>
            </a:r>
          </a:p>
        </p:txBody>
      </p:sp>
      <p:sp>
        <p:nvSpPr>
          <p:cNvPr id="4" name="Slide Number Placeholder 3"/>
          <p:cNvSpPr>
            <a:spLocks noGrp="1"/>
          </p:cNvSpPr>
          <p:nvPr>
            <p:ph type="sldNum" sz="quarter" idx="5"/>
          </p:nvPr>
        </p:nvSpPr>
        <p:spPr/>
        <p:txBody>
          <a:bodyPr/>
          <a:lstStyle/>
          <a:p>
            <a:fld id="{1B47418C-6D57-41FC-8795-A3959CF4707B}" type="slidenum">
              <a:rPr lang="en-US" smtClean="0"/>
              <a:t>27</a:t>
            </a:fld>
            <a:endParaRPr lang="en-US"/>
          </a:p>
        </p:txBody>
      </p:sp>
    </p:spTree>
    <p:extLst>
      <p:ext uri="{BB962C8B-B14F-4D97-AF65-F5344CB8AC3E}">
        <p14:creationId xmlns:p14="http://schemas.microsoft.com/office/powerpoint/2010/main" val="3745351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of the primary ways we can advance EV adoption</a:t>
            </a:r>
          </a:p>
        </p:txBody>
      </p:sp>
      <p:sp>
        <p:nvSpPr>
          <p:cNvPr id="4" name="Slide Number Placeholder 3"/>
          <p:cNvSpPr>
            <a:spLocks noGrp="1"/>
          </p:cNvSpPr>
          <p:nvPr>
            <p:ph type="sldNum" sz="quarter" idx="5"/>
          </p:nvPr>
        </p:nvSpPr>
        <p:spPr/>
        <p:txBody>
          <a:bodyPr/>
          <a:lstStyle/>
          <a:p>
            <a:fld id="{1B47418C-6D57-41FC-8795-A3959CF4707B}" type="slidenum">
              <a:rPr lang="en-US" smtClean="0"/>
              <a:t>28</a:t>
            </a:fld>
            <a:endParaRPr lang="en-US"/>
          </a:p>
        </p:txBody>
      </p:sp>
    </p:spTree>
    <p:extLst>
      <p:ext uri="{BB962C8B-B14F-4D97-AF65-F5344CB8AC3E}">
        <p14:creationId xmlns:p14="http://schemas.microsoft.com/office/powerpoint/2010/main" val="3439093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From Auto Alliance dashboard</a:t>
            </a:r>
          </a:p>
          <a:p>
            <a:r>
              <a:rPr lang="en-US" dirty="0">
                <a:hlinkClick r:id="rId3"/>
              </a:rPr>
              <a:t>https://autoalliance.org/energy-environment/advanced-technology-vehicle-sales-dashboard/</a:t>
            </a:r>
            <a:endParaRPr lang="en-US" dirty="0"/>
          </a:p>
          <a:p>
            <a:endParaRPr lang="en-US" dirty="0"/>
          </a:p>
          <a:p>
            <a:r>
              <a:rPr lang="en-US" dirty="0"/>
              <a:t>Share plummeted when incentive program was rescinded in 2015. </a:t>
            </a:r>
            <a:r>
              <a:rPr lang="en-US" dirty="0" smtClean="0"/>
              <a:t>Had</a:t>
            </a:r>
            <a:r>
              <a:rPr lang="en-US" baseline="0" dirty="0" smtClean="0"/>
              <a:t> been offering </a:t>
            </a:r>
            <a:r>
              <a:rPr lang="en-US" dirty="0" smtClean="0"/>
              <a:t>$5,000 </a:t>
            </a:r>
            <a:r>
              <a:rPr lang="en-US" dirty="0"/>
              <a:t>state tax credit on all-electrics.</a:t>
            </a:r>
          </a:p>
          <a:p>
            <a:r>
              <a:rPr lang="en-US" dirty="0"/>
              <a:t>Doubly painful with start of new EV fees at same time</a:t>
            </a:r>
          </a:p>
          <a:p>
            <a:r>
              <a:rPr lang="en-US" dirty="0">
                <a:hlinkClick r:id="rId4"/>
              </a:rPr>
              <a:t>https://www.utilitydive.com/news/georgia-electric-vehicle-sales-shrink-80-in-wake-of-tax-credit-repeal/434092/</a:t>
            </a:r>
            <a:endParaRPr lang="en-US" dirty="0"/>
          </a:p>
        </p:txBody>
      </p:sp>
      <p:sp>
        <p:nvSpPr>
          <p:cNvPr id="4" name="Slide Number Placeholder 3"/>
          <p:cNvSpPr>
            <a:spLocks noGrp="1"/>
          </p:cNvSpPr>
          <p:nvPr>
            <p:ph type="sldNum" sz="quarter" idx="10"/>
          </p:nvPr>
        </p:nvSpPr>
        <p:spPr/>
        <p:txBody>
          <a:bodyPr/>
          <a:lstStyle/>
          <a:p>
            <a:fld id="{8A59AA36-D172-4C39-9EEE-540F4A639B9F}" type="slidenum">
              <a:rPr lang="en-US" smtClean="0"/>
              <a:t>29</a:t>
            </a:fld>
            <a:endParaRPr lang="en-US"/>
          </a:p>
        </p:txBody>
      </p:sp>
    </p:spTree>
    <p:extLst>
      <p:ext uri="{BB962C8B-B14F-4D97-AF65-F5344CB8AC3E}">
        <p14:creationId xmlns:p14="http://schemas.microsoft.com/office/powerpoint/2010/main" val="24886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potential for used vehicle incentives. Not really adding to the overall fleet of EVs, </a:t>
            </a:r>
            <a:r>
              <a:rPr lang="en-US"/>
              <a:t>but potentially a good option for low and moderate income programs.</a:t>
            </a:r>
            <a:endParaRPr lang="en-US" dirty="0"/>
          </a:p>
        </p:txBody>
      </p:sp>
      <p:sp>
        <p:nvSpPr>
          <p:cNvPr id="4" name="Slide Number Placeholder 3"/>
          <p:cNvSpPr>
            <a:spLocks noGrp="1"/>
          </p:cNvSpPr>
          <p:nvPr>
            <p:ph type="sldNum" sz="quarter" idx="5"/>
          </p:nvPr>
        </p:nvSpPr>
        <p:spPr/>
        <p:txBody>
          <a:bodyPr/>
          <a:lstStyle/>
          <a:p>
            <a:fld id="{1B47418C-6D57-41FC-8795-A3959CF4707B}" type="slidenum">
              <a:rPr lang="en-US" smtClean="0"/>
              <a:t>30</a:t>
            </a:fld>
            <a:endParaRPr lang="en-US"/>
          </a:p>
        </p:txBody>
      </p:sp>
    </p:spTree>
    <p:extLst>
      <p:ext uri="{BB962C8B-B14F-4D97-AF65-F5344CB8AC3E}">
        <p14:creationId xmlns:p14="http://schemas.microsoft.com/office/powerpoint/2010/main" val="10974474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rough estimate based on expanding market share and about 100k annual new/used vehicle sales in Vermont</a:t>
            </a:r>
          </a:p>
          <a:p>
            <a:r>
              <a:rPr lang="en-US" dirty="0"/>
              <a:t>Current trend – 1.9% market share and no annual increase</a:t>
            </a:r>
          </a:p>
          <a:p>
            <a:r>
              <a:rPr lang="en-US" dirty="0"/>
              <a:t>Low incentive – 2.5% market share and 0.25% annual increase</a:t>
            </a:r>
          </a:p>
          <a:p>
            <a:r>
              <a:rPr lang="en-US" dirty="0"/>
              <a:t>Medium – 4% market share and 0.4% annual increase</a:t>
            </a:r>
          </a:p>
          <a:p>
            <a:r>
              <a:rPr lang="en-US" dirty="0"/>
              <a:t>High – 7% market share and 0.7% annual increase</a:t>
            </a:r>
          </a:p>
          <a:p>
            <a:endParaRPr lang="en-US" dirty="0"/>
          </a:p>
          <a:p>
            <a:r>
              <a:rPr lang="en-US" dirty="0"/>
              <a:t>Assumes automakers supply enough vehicles and in types that appeal to Vermont consumers; consumers are aware of their options; infrastructure is available, etc</a:t>
            </a:r>
          </a:p>
        </p:txBody>
      </p:sp>
      <p:sp>
        <p:nvSpPr>
          <p:cNvPr id="4" name="Slide Number Placeholder 3"/>
          <p:cNvSpPr>
            <a:spLocks noGrp="1"/>
          </p:cNvSpPr>
          <p:nvPr>
            <p:ph type="sldNum" sz="quarter" idx="5"/>
          </p:nvPr>
        </p:nvSpPr>
        <p:spPr/>
        <p:txBody>
          <a:bodyPr/>
          <a:lstStyle/>
          <a:p>
            <a:fld id="{1B47418C-6D57-41FC-8795-A3959CF4707B}" type="slidenum">
              <a:rPr lang="en-US" smtClean="0"/>
              <a:t>31</a:t>
            </a:fld>
            <a:endParaRPr lang="en-US"/>
          </a:p>
        </p:txBody>
      </p:sp>
    </p:spTree>
    <p:extLst>
      <p:ext uri="{BB962C8B-B14F-4D97-AF65-F5344CB8AC3E}">
        <p14:creationId xmlns:p14="http://schemas.microsoft.com/office/powerpoint/2010/main" val="25132774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Targeted Incentives (not income tax exemptions). </a:t>
            </a:r>
            <a:r>
              <a:rPr lang="en-US" sz="1200" dirty="0"/>
              <a:t>Lower income consumers often cannot benefit from income tax exemptions because their income is not high enough. Rebates or sales tax exemptions at the time of purchase are more effective, especially if replacing a high-emission vehicle. (CA, OR) </a:t>
            </a:r>
            <a:endParaRPr lang="en-US" sz="1200" dirty="0">
              <a:solidFill>
                <a:schemeClr val="bg2">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Used Vehicles Incentives or Financing. </a:t>
            </a:r>
            <a:r>
              <a:rPr lang="en-US" sz="1200" dirty="0"/>
              <a:t>The bulk of vehicle purchase among low income consumers is in the used market. The CA Community Housing Development Corporation is piloting vehicle financing for the purchase of a used EV, PHEV, or Fuel Cell EV. (CA – Bay Area Pilot)</a:t>
            </a:r>
            <a:endParaRPr lang="en-US" sz="1200" dirty="0">
              <a:solidFill>
                <a:schemeClr val="bg2">
                  <a:lumMod val="75000"/>
                </a:schemeClr>
              </a:solidFill>
            </a:endParaRPr>
          </a:p>
          <a:p>
            <a:r>
              <a:rPr lang="en-US" sz="1200" b="1" dirty="0">
                <a:latin typeface="Verdana" panose="020B0604030504040204" pitchFamily="34" charset="0"/>
                <a:ea typeface="Verdana" panose="020B0604030504040204" pitchFamily="34" charset="0"/>
                <a:cs typeface="Verdana" panose="020B0604030504040204" pitchFamily="34" charset="0"/>
              </a:rPr>
              <a:t>Scrap-It Programs </a:t>
            </a:r>
            <a:r>
              <a:rPr lang="en-US" sz="1200" dirty="0">
                <a:latin typeface="Verdana" panose="020B0604030504040204" pitchFamily="34" charset="0"/>
                <a:ea typeface="Verdana" panose="020B0604030504040204" pitchFamily="34" charset="0"/>
                <a:cs typeface="Verdana" panose="020B0604030504040204" pitchFamily="34" charset="0"/>
              </a:rPr>
              <a:t>to scrap older high emissions vehicles in support of purchase of new or used EV, transit passes, carsharing or bicycle. Allows for stacking incentives, and can be targeted by income level. (NOR, CA, OR)</a:t>
            </a:r>
          </a:p>
          <a:p>
            <a:pPr marL="0" indent="0">
              <a:lnSpc>
                <a:spcPct val="100000"/>
              </a:lnSpc>
              <a:buFont typeface="Arial"/>
              <a:buNone/>
            </a:pPr>
            <a:r>
              <a:rPr lang="en-US" sz="1200" b="1" dirty="0"/>
              <a:t>Multi-Unit/Rental Charger Programs. </a:t>
            </a:r>
            <a:r>
              <a:rPr lang="en-US" sz="1200" b="0" dirty="0"/>
              <a:t>C</a:t>
            </a:r>
            <a:r>
              <a:rPr lang="en-US" sz="1200" dirty="0"/>
              <a:t>harging can be a challenge for drivers who live in condos, apartments, or rental spaces. San Diego’s “Power Your Drive” program works with the utility to pay for 3,500 chargers at apartments/condos/businesses for subscriber use only. Participation fees are $0 for disadvantaged communities. </a:t>
            </a:r>
            <a:r>
              <a:rPr lang="en-US" sz="1200" dirty="0">
                <a:solidFill>
                  <a:schemeClr val="bg2">
                    <a:lumMod val="75000"/>
                  </a:schemeClr>
                </a:solidFill>
              </a:rPr>
              <a:t>"Right to charge" legislation/ordinances so MUD dwellers can't be denied the right to plug-in.  Rebates for low-income need to be point of sale.</a:t>
            </a:r>
          </a:p>
          <a:p>
            <a:pPr marL="0" indent="0">
              <a:lnSpc>
                <a:spcPct val="100000"/>
              </a:lnSpc>
              <a:buFont typeface="Arial"/>
              <a:buNone/>
            </a:pPr>
            <a:r>
              <a:rPr lang="en-US" sz="1200" b="1" dirty="0">
                <a:latin typeface="Verdana" panose="020B0604030504040204" pitchFamily="34" charset="0"/>
                <a:ea typeface="Verdana" panose="020B0604030504040204" pitchFamily="34" charset="0"/>
                <a:cs typeface="Verdana" panose="020B0604030504040204" pitchFamily="34" charset="0"/>
              </a:rPr>
              <a:t>Electric Car-Sharing Programs. </a:t>
            </a:r>
            <a:r>
              <a:rPr lang="en-US" sz="1200" dirty="0">
                <a:latin typeface="Verdana" panose="020B0604030504040204" pitchFamily="34" charset="0"/>
                <a:ea typeface="Verdana" panose="020B0604030504040204" pitchFamily="34" charset="0"/>
                <a:cs typeface="Verdana" panose="020B0604030504040204" pitchFamily="34" charset="0"/>
              </a:rPr>
              <a:t>Located in low income communities, members are not required to return the EV to the same place, giving working families the option to pick up an EV from a location near home and drop it off near a public transportation hub if needed, making the program more flexible and convenient. (CA “</a:t>
            </a:r>
            <a:r>
              <a:rPr lang="en-US" sz="1200" dirty="0" err="1">
                <a:latin typeface="Verdana" panose="020B0604030504040204" pitchFamily="34" charset="0"/>
                <a:ea typeface="Verdana" panose="020B0604030504040204" pitchFamily="34" charset="0"/>
                <a:cs typeface="Verdana" panose="020B0604030504040204" pitchFamily="34" charset="0"/>
              </a:rPr>
              <a:t>BlueLA</a:t>
            </a:r>
            <a:r>
              <a:rPr lang="en-US" sz="1200" dirty="0">
                <a:latin typeface="Verdana" panose="020B0604030504040204" pitchFamily="34" charset="0"/>
                <a:ea typeface="Verdana" panose="020B0604030504040204" pitchFamily="34" charset="0"/>
                <a:cs typeface="Verdana" panose="020B0604030504040204" pitchFamily="34" charset="0"/>
              </a:rPr>
              <a:t>”)</a:t>
            </a:r>
          </a:p>
          <a:p>
            <a:pPr marL="0" indent="0">
              <a:lnSpc>
                <a:spcPct val="100000"/>
              </a:lnSpc>
              <a:buFont typeface="Arial"/>
              <a:buNone/>
            </a:pPr>
            <a:r>
              <a:rPr lang="en-US" sz="1200" b="1" dirty="0"/>
              <a:t>Employee Charging Support. </a:t>
            </a:r>
            <a:r>
              <a:rPr lang="en-US" sz="1200" dirty="0"/>
              <a:t>Many lower income drivers have to commute longer distances to work because of housing affordability. Having charging stations at place of work can help bring down their costs (and their emissions)</a:t>
            </a:r>
            <a:endParaRPr lang="en-US" sz="1200" dirty="0">
              <a:solidFill>
                <a:schemeClr val="bg2">
                  <a:lumMod val="75000"/>
                </a:schemeClr>
              </a:solidFill>
            </a:endParaRPr>
          </a:p>
          <a:p>
            <a:r>
              <a:rPr lang="en-US" sz="1200" b="1" dirty="0">
                <a:latin typeface="Verdana" panose="020B0604030504040204" pitchFamily="34" charset="0"/>
                <a:ea typeface="Verdana" panose="020B0604030504040204" pitchFamily="34" charset="0"/>
                <a:cs typeface="Verdana" panose="020B0604030504040204" pitchFamily="34" charset="0"/>
              </a:rPr>
              <a:t>Affordable Charger Programs. </a:t>
            </a:r>
            <a:r>
              <a:rPr lang="en-US" sz="1200" dirty="0">
                <a:latin typeface="Verdana" panose="020B0604030504040204" pitchFamily="34" charset="0"/>
                <a:ea typeface="Verdana" panose="020B0604030504040204" pitchFamily="34" charset="0"/>
                <a:cs typeface="Verdana" panose="020B0604030504040204" pitchFamily="34" charset="0"/>
              </a:rPr>
              <a:t>Subsidize or provide on-bill financing for home chargers based on income or geographic location.  (CA – Sonoma Clean Power)</a:t>
            </a:r>
            <a:r>
              <a:rPr lang="en-US" sz="1200" b="1" dirty="0">
                <a:latin typeface="Verdana" panose="020B0604030504040204" pitchFamily="34" charset="0"/>
                <a:ea typeface="Verdana" panose="020B0604030504040204" pitchFamily="34" charset="0"/>
                <a:cs typeface="Verdana" panose="020B0604030504040204" pitchFamily="34" charset="0"/>
              </a:rPr>
              <a:t> </a:t>
            </a:r>
            <a:endParaRPr lang="en-US" sz="1200" dirty="0">
              <a:solidFill>
                <a:schemeClr val="bg2">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Electric Public and School Transport. </a:t>
            </a:r>
            <a:r>
              <a:rPr lang="en-US" sz="1200" dirty="0"/>
              <a:t>Accelerate the electrification of - and expand access to - ALL publicly funded transportation. Green Shuttles to low income areas are being piloted in San Diego. Fleet leasing options are becoming more available nationally to bring down capital costs of fleet replacement.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2">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2">
                    <a:lumMod val="75000"/>
                  </a:schemeClr>
                </a:solidFill>
              </a:rPr>
              <a:t>Also important can note distinction between equitable access to EVs and energy justice factors which take into consideration the harm </a:t>
            </a:r>
            <a:r>
              <a:rPr lang="en-US" sz="1200" dirty="0" smtClean="0">
                <a:solidFill>
                  <a:schemeClr val="bg2">
                    <a:lumMod val="75000"/>
                  </a:schemeClr>
                </a:solidFill>
              </a:rPr>
              <a:t>done </a:t>
            </a:r>
            <a:r>
              <a:rPr lang="en-US" sz="1200" dirty="0">
                <a:solidFill>
                  <a:schemeClr val="bg2">
                    <a:lumMod val="75000"/>
                  </a:schemeClr>
                </a:solidFill>
              </a:rPr>
              <a:t>to LMI communities by transportation infrastructure, emissions, etc.</a:t>
            </a:r>
          </a:p>
          <a:p>
            <a:endParaRPr lang="en-US" dirty="0"/>
          </a:p>
          <a:p>
            <a:r>
              <a:rPr lang="en-US" dirty="0"/>
              <a:t>Sources:</a:t>
            </a:r>
          </a:p>
          <a:p>
            <a:pPr marL="171450" indent="-171450">
              <a:buFont typeface="Arial" panose="020B0604020202020204" pitchFamily="34" charset="0"/>
              <a:buChar char="•"/>
            </a:pPr>
            <a:r>
              <a:rPr lang="en-US" dirty="0"/>
              <a:t> </a:t>
            </a:r>
            <a:r>
              <a:rPr lang="en-US" dirty="0">
                <a:hlinkClick r:id="rId3"/>
              </a:rPr>
              <a:t>https://sustainableamerica.org/blog/making-evs-possible-for-low-income-drivers/</a:t>
            </a:r>
            <a:endParaRPr lang="en-US" dirty="0"/>
          </a:p>
          <a:p>
            <a:pPr marL="171450" indent="-171450">
              <a:buFont typeface="Arial" panose="020B0604020202020204" pitchFamily="34" charset="0"/>
              <a:buChar char="•"/>
            </a:pPr>
            <a:r>
              <a:rPr lang="en-US" dirty="0"/>
              <a:t> </a:t>
            </a:r>
            <a:r>
              <a:rPr lang="en-US" dirty="0">
                <a:hlinkClick r:id="rId4" invalidUrl="https://www.sierraclub.org/sites/www.sierraclub.org/files/blog/EV Policy Toolkit.pdf"/>
              </a:rPr>
              <a:t>https://www.sierraclub.org/sites/www.sierraclub.org/files/blog/EV%20Policy%20Toolkit.pdf</a:t>
            </a:r>
            <a:endParaRPr lang="en-US" dirty="0"/>
          </a:p>
          <a:p>
            <a:pPr marL="171450" indent="-171450">
              <a:buFont typeface="Arial" panose="020B0604020202020204" pitchFamily="34" charset="0"/>
              <a:buChar char="•"/>
            </a:pPr>
            <a:r>
              <a:rPr lang="en-US" dirty="0"/>
              <a:t> San Diego Power your Drive </a:t>
            </a:r>
            <a:r>
              <a:rPr lang="en-US" dirty="0">
                <a:hlinkClick r:id="rId5"/>
              </a:rPr>
              <a:t>https://www.sdge.com/residential/electric-vehicles/power-your-drive</a:t>
            </a:r>
            <a:endParaRPr lang="en-US" dirty="0"/>
          </a:p>
          <a:p>
            <a:pPr marL="171450" indent="-171450">
              <a:buFont typeface="Arial" panose="020B0604020202020204" pitchFamily="34" charset="0"/>
              <a:buChar char="•"/>
            </a:pPr>
            <a:r>
              <a:rPr lang="en-US" dirty="0"/>
              <a:t> </a:t>
            </a:r>
            <a:r>
              <a:rPr lang="en-US" dirty="0">
                <a:hlinkClick r:id="rId6"/>
              </a:rPr>
              <a:t>https://sfustart.files.wordpress.com/2016/11/canadas-electric-vehicle-policy-report-card.pdf</a:t>
            </a:r>
            <a:endParaRPr lang="en-US" dirty="0"/>
          </a:p>
          <a:p>
            <a:pPr marL="171450" indent="-171450">
              <a:buFont typeface="Arial" panose="020B0604020202020204" pitchFamily="34" charset="0"/>
              <a:buChar char="•"/>
            </a:pPr>
            <a:r>
              <a:rPr lang="en-US" dirty="0"/>
              <a:t> </a:t>
            </a:r>
            <a:r>
              <a:rPr lang="en-US" dirty="0">
                <a:hlinkClick r:id="rId7"/>
              </a:rPr>
              <a:t>https://www.tc.gc.ca/en/services/road/innovative-technologies/zero-emission-vehicles.html</a:t>
            </a:r>
            <a:endParaRPr lang="en-US" dirty="0"/>
          </a:p>
          <a:p>
            <a:pPr marL="171450" indent="-171450">
              <a:buFont typeface="Arial" panose="020B0604020202020204" pitchFamily="34" charset="0"/>
              <a:buChar char="•"/>
            </a:pPr>
            <a:r>
              <a:rPr lang="en-US" dirty="0"/>
              <a:t> </a:t>
            </a:r>
            <a:r>
              <a:rPr lang="en-US" dirty="0">
                <a:hlinkClick r:id="rId8"/>
              </a:rPr>
              <a:t>https://www.canada.ca/en/transport-canada/news/2019/04/government-of-canada-invests-in-zero-emission-vehicles.html</a:t>
            </a:r>
            <a:endParaRPr lang="en-US" dirty="0"/>
          </a:p>
        </p:txBody>
      </p:sp>
      <p:sp>
        <p:nvSpPr>
          <p:cNvPr id="4" name="Slide Number Placeholder 3"/>
          <p:cNvSpPr>
            <a:spLocks noGrp="1"/>
          </p:cNvSpPr>
          <p:nvPr>
            <p:ph type="sldNum" sz="quarter" idx="5"/>
          </p:nvPr>
        </p:nvSpPr>
        <p:spPr/>
        <p:txBody>
          <a:bodyPr/>
          <a:lstStyle/>
          <a:p>
            <a:fld id="{1B47418C-6D57-41FC-8795-A3959CF4707B}" type="slidenum">
              <a:rPr lang="en-US" smtClean="0"/>
              <a:t>32</a:t>
            </a:fld>
            <a:endParaRPr lang="en-US"/>
          </a:p>
        </p:txBody>
      </p:sp>
    </p:spTree>
    <p:extLst>
      <p:ext uri="{BB962C8B-B14F-4D97-AF65-F5344CB8AC3E}">
        <p14:creationId xmlns:p14="http://schemas.microsoft.com/office/powerpoint/2010/main" val="36107627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 marketing campaigns – Website, search/social media ads, traffic up 38% compared to last year</a:t>
            </a:r>
          </a:p>
          <a:p>
            <a:r>
              <a:rPr lang="en-US" dirty="0"/>
              <a:t>Utilities</a:t>
            </a:r>
          </a:p>
          <a:p>
            <a:r>
              <a:rPr lang="en-US" dirty="0"/>
              <a:t>Local energy committees</a:t>
            </a:r>
          </a:p>
          <a:p>
            <a:r>
              <a:rPr lang="en-US" dirty="0"/>
              <a:t>Media – e.g. WCAX and VT Digger coverage of PUC EV investigation report</a:t>
            </a:r>
          </a:p>
          <a:p>
            <a:endParaRPr lang="en-US" dirty="0"/>
          </a:p>
        </p:txBody>
      </p:sp>
      <p:sp>
        <p:nvSpPr>
          <p:cNvPr id="4" name="Slide Number Placeholder 3"/>
          <p:cNvSpPr>
            <a:spLocks noGrp="1"/>
          </p:cNvSpPr>
          <p:nvPr>
            <p:ph type="sldNum" sz="quarter" idx="5"/>
          </p:nvPr>
        </p:nvSpPr>
        <p:spPr/>
        <p:txBody>
          <a:bodyPr/>
          <a:lstStyle/>
          <a:p>
            <a:fld id="{1B47418C-6D57-41FC-8795-A3959CF4707B}" type="slidenum">
              <a:rPr lang="en-US" smtClean="0"/>
              <a:t>33</a:t>
            </a:fld>
            <a:endParaRPr lang="en-US"/>
          </a:p>
        </p:txBody>
      </p:sp>
    </p:spTree>
    <p:extLst>
      <p:ext uri="{BB962C8B-B14F-4D97-AF65-F5344CB8AC3E}">
        <p14:creationId xmlns:p14="http://schemas.microsoft.com/office/powerpoint/2010/main" val="983584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https://www.lung.org/local-content/california/documents/2016zeroemissions.pdf</a:t>
            </a:r>
            <a:endParaRPr lang="en-US" dirty="0"/>
          </a:p>
          <a:p>
            <a:pPr marL="285750" indent="-285750">
              <a:buFont typeface="Arial" panose="020B0604020202020204" pitchFamily="34" charset="0"/>
              <a:buChar char="•"/>
            </a:pPr>
            <a:r>
              <a:rPr lang="en-US" dirty="0"/>
              <a:t>Health Costs = Valuations used by US EPA in Regulatory Impact Work</a:t>
            </a:r>
          </a:p>
          <a:p>
            <a:pPr marL="742950" lvl="1" indent="-285750">
              <a:buFont typeface="Arial" panose="020B0604020202020204" pitchFamily="34" charset="0"/>
              <a:buChar char="•"/>
            </a:pPr>
            <a:r>
              <a:rPr lang="en-US" i="1" dirty="0" err="1"/>
              <a:t>Lepeule</a:t>
            </a:r>
            <a:r>
              <a:rPr lang="en-US" i="1" dirty="0"/>
              <a:t> (2012), </a:t>
            </a:r>
            <a:r>
              <a:rPr lang="en-US" i="1" dirty="0" err="1"/>
              <a:t>Krewski</a:t>
            </a:r>
            <a:r>
              <a:rPr lang="en-US" i="1" dirty="0"/>
              <a:t> (2009), Pope (2002), Laden (2006)</a:t>
            </a:r>
          </a:p>
          <a:p>
            <a:pPr marL="457200" lvl="1" indent="0">
              <a:buFont typeface="Arial" panose="020B0604020202020204" pitchFamily="34" charset="0"/>
              <a:buNone/>
            </a:pPr>
            <a:r>
              <a:rPr lang="en-US" i="0" dirty="0"/>
              <a:t>Asthma, premature death, </a:t>
            </a:r>
            <a:r>
              <a:rPr lang="en-US" i="0" dirty="0" err="1"/>
              <a:t>etc</a:t>
            </a:r>
            <a:endParaRPr lang="en-US" i="0" dirty="0"/>
          </a:p>
          <a:p>
            <a:pPr marL="457200" lvl="1" indent="0">
              <a:buFont typeface="Arial" panose="020B0604020202020204" pitchFamily="34" charset="0"/>
              <a:buNone/>
            </a:pPr>
            <a:endParaRPr lang="en-US" i="1" dirty="0"/>
          </a:p>
          <a:p>
            <a:pPr marL="285750" indent="-285750">
              <a:buFont typeface="Arial" panose="020B0604020202020204" pitchFamily="34" charset="0"/>
              <a:buChar char="•"/>
            </a:pPr>
            <a:r>
              <a:rPr lang="en-US" dirty="0"/>
              <a:t>Climate Pollution = Social Cost of Carbon</a:t>
            </a:r>
          </a:p>
          <a:p>
            <a:pPr marL="742950" lvl="1" indent="-285750">
              <a:buFont typeface="Arial" panose="020B0604020202020204" pitchFamily="34" charset="0"/>
              <a:buChar char="•"/>
            </a:pPr>
            <a:r>
              <a:rPr lang="en-US" dirty="0"/>
              <a:t>US Interagency Working Group (2015)</a:t>
            </a:r>
          </a:p>
          <a:p>
            <a:endParaRPr lang="en-US" dirty="0"/>
          </a:p>
          <a:p>
            <a:endParaRPr lang="en-US" dirty="0"/>
          </a:p>
        </p:txBody>
      </p:sp>
      <p:sp>
        <p:nvSpPr>
          <p:cNvPr id="4" name="Slide Number Placeholder 3"/>
          <p:cNvSpPr>
            <a:spLocks noGrp="1"/>
          </p:cNvSpPr>
          <p:nvPr>
            <p:ph type="sldNum" sz="quarter" idx="5"/>
          </p:nvPr>
        </p:nvSpPr>
        <p:spPr/>
        <p:txBody>
          <a:bodyPr/>
          <a:lstStyle/>
          <a:p>
            <a:fld id="{7DC6D971-52F9-C348-9E8D-351D0D555D46}" type="slidenum">
              <a:rPr lang="en-US" smtClean="0"/>
              <a:t>4</a:t>
            </a:fld>
            <a:endParaRPr lang="en-US"/>
          </a:p>
        </p:txBody>
      </p:sp>
    </p:spTree>
    <p:extLst>
      <p:ext uri="{BB962C8B-B14F-4D97-AF65-F5344CB8AC3E}">
        <p14:creationId xmlns:p14="http://schemas.microsoft.com/office/powerpoint/2010/main" val="40336732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mid-stream “spiff” incentive to salespersons selling EVs and/or the dealership has been used in VT and NY based pilots, in CT and other regions. Can provide a bigger bang for the buck than a consumer incentive under the right conditions.</a:t>
            </a:r>
          </a:p>
          <a:p>
            <a:r>
              <a:rPr lang="en-US" dirty="0"/>
              <a:t>Sales staff need more training and personal experience with EVs to be comfortable and accurate in discussing with customers.</a:t>
            </a:r>
          </a:p>
        </p:txBody>
      </p:sp>
      <p:sp>
        <p:nvSpPr>
          <p:cNvPr id="4" name="Slide Number Placeholder 3"/>
          <p:cNvSpPr>
            <a:spLocks noGrp="1"/>
          </p:cNvSpPr>
          <p:nvPr>
            <p:ph type="sldNum" sz="quarter" idx="5"/>
          </p:nvPr>
        </p:nvSpPr>
        <p:spPr/>
        <p:txBody>
          <a:bodyPr/>
          <a:lstStyle/>
          <a:p>
            <a:fld id="{1B47418C-6D57-41FC-8795-A3959CF4707B}" type="slidenum">
              <a:rPr lang="en-US" smtClean="0"/>
              <a:t>34</a:t>
            </a:fld>
            <a:endParaRPr lang="en-US"/>
          </a:p>
        </p:txBody>
      </p:sp>
    </p:spTree>
    <p:extLst>
      <p:ext uri="{BB962C8B-B14F-4D97-AF65-F5344CB8AC3E}">
        <p14:creationId xmlns:p14="http://schemas.microsoft.com/office/powerpoint/2010/main" val="9177898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https://about.bnef.com/blog/behind-scenes-take-lithium-ion-battery-prices/</a:t>
            </a:r>
            <a:endParaRPr lang="en-US" dirty="0"/>
          </a:p>
        </p:txBody>
      </p:sp>
      <p:sp>
        <p:nvSpPr>
          <p:cNvPr id="4" name="Slide Number Placeholder 3"/>
          <p:cNvSpPr>
            <a:spLocks noGrp="1"/>
          </p:cNvSpPr>
          <p:nvPr>
            <p:ph type="sldNum" sz="quarter" idx="5"/>
          </p:nvPr>
        </p:nvSpPr>
        <p:spPr/>
        <p:txBody>
          <a:bodyPr/>
          <a:lstStyle/>
          <a:p>
            <a:fld id="{1B47418C-6D57-41FC-8795-A3959CF4707B}" type="slidenum">
              <a:rPr lang="en-US" smtClean="0"/>
              <a:t>35</a:t>
            </a:fld>
            <a:endParaRPr lang="en-US"/>
          </a:p>
        </p:txBody>
      </p:sp>
    </p:spTree>
    <p:extLst>
      <p:ext uri="{BB962C8B-B14F-4D97-AF65-F5344CB8AC3E}">
        <p14:creationId xmlns:p14="http://schemas.microsoft.com/office/powerpoint/2010/main" val="17245351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Including battery manufacturing, vehicle </a:t>
            </a:r>
            <a:r>
              <a:rPr lang="en-US" dirty="0" smtClean="0"/>
              <a:t>use, </a:t>
            </a:r>
            <a:r>
              <a:rPr lang="en-US" dirty="0"/>
              <a:t>and disposal the Union of Concerned Scientists estimates 50% GHG savings compared to gasoline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https://www.ucsusa.org/clean-vehicles/electric-vehicles/life-cycle-ev-emissions </a:t>
            </a:r>
          </a:p>
          <a:p>
            <a:endParaRPr lang="en-US" dirty="0">
              <a:hlinkClick r:id="rId3"/>
            </a:endParaRPr>
          </a:p>
          <a:p>
            <a:r>
              <a:rPr lang="en-US" dirty="0"/>
              <a:t>Typically 8yr/100k mile battery warranties – not many EVs have surpassed this mark yet</a:t>
            </a:r>
          </a:p>
          <a:p>
            <a:r>
              <a:rPr lang="en-US" dirty="0"/>
              <a:t>Starting to see servicing/replacement of cells within packs </a:t>
            </a:r>
            <a:br>
              <a:rPr lang="en-US" dirty="0"/>
            </a:br>
            <a:r>
              <a:rPr lang="en-US" dirty="0"/>
              <a:t>Batteries can have second lives once their ability to hold a charge decreases enough so no longer useful in vehicle</a:t>
            </a:r>
          </a:p>
          <a:p>
            <a:r>
              <a:rPr lang="en-US" dirty="0"/>
              <a:t>Eventually will need to be recycled. Tesla has opened a facility at their factory in Nevada, US DOE funding challenge to find more efficient/innovative ways of dealing with batteries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https://americanmadechallenges.org/batteryrecycling/</a:t>
            </a:r>
            <a:endParaRPr lang="en-US" dirty="0"/>
          </a:p>
        </p:txBody>
      </p:sp>
      <p:sp>
        <p:nvSpPr>
          <p:cNvPr id="4" name="Slide Number Placeholder 3"/>
          <p:cNvSpPr>
            <a:spLocks noGrp="1"/>
          </p:cNvSpPr>
          <p:nvPr>
            <p:ph type="sldNum" sz="quarter" idx="5"/>
          </p:nvPr>
        </p:nvSpPr>
        <p:spPr/>
        <p:txBody>
          <a:bodyPr/>
          <a:lstStyle/>
          <a:p>
            <a:fld id="{1B47418C-6D57-41FC-8795-A3959CF4707B}" type="slidenum">
              <a:rPr lang="en-US" smtClean="0"/>
              <a:t>36</a:t>
            </a:fld>
            <a:endParaRPr lang="en-US"/>
          </a:p>
        </p:txBody>
      </p:sp>
    </p:spTree>
    <p:extLst>
      <p:ext uri="{BB962C8B-B14F-4D97-AF65-F5344CB8AC3E}">
        <p14:creationId xmlns:p14="http://schemas.microsoft.com/office/powerpoint/2010/main" val="37705061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models coming</a:t>
            </a:r>
          </a:p>
          <a:p>
            <a:r>
              <a:rPr lang="en-US" dirty="0"/>
              <a:t>More range at lower price</a:t>
            </a:r>
          </a:p>
          <a:p>
            <a:r>
              <a:rPr lang="en-US" dirty="0"/>
              <a:t>Faster charging – up to 20 miles of range per minute (60 times faster than standard “level 2” options</a:t>
            </a:r>
          </a:p>
          <a:p>
            <a:r>
              <a:rPr lang="en-US" dirty="0"/>
              <a:t>Automation</a:t>
            </a:r>
          </a:p>
          <a:p>
            <a:endParaRPr lang="en-US" dirty="0"/>
          </a:p>
          <a:p>
            <a:r>
              <a:rPr lang="en-US" dirty="0"/>
              <a:t>Federal policy uncertainty makes state action more critical (e.g. potential CAFE/ZEV roll-backs)</a:t>
            </a:r>
          </a:p>
        </p:txBody>
      </p:sp>
      <p:sp>
        <p:nvSpPr>
          <p:cNvPr id="4" name="Slide Number Placeholder 3"/>
          <p:cNvSpPr>
            <a:spLocks noGrp="1"/>
          </p:cNvSpPr>
          <p:nvPr>
            <p:ph type="sldNum" sz="quarter" idx="5"/>
          </p:nvPr>
        </p:nvSpPr>
        <p:spPr/>
        <p:txBody>
          <a:bodyPr/>
          <a:lstStyle/>
          <a:p>
            <a:fld id="{1B47418C-6D57-41FC-8795-A3959CF4707B}" type="slidenum">
              <a:rPr lang="en-US" smtClean="0"/>
              <a:t>37</a:t>
            </a:fld>
            <a:endParaRPr lang="en-US"/>
          </a:p>
        </p:txBody>
      </p:sp>
    </p:spTree>
    <p:extLst>
      <p:ext uri="{BB962C8B-B14F-4D97-AF65-F5344CB8AC3E}">
        <p14:creationId xmlns:p14="http://schemas.microsoft.com/office/powerpoint/2010/main" val="3082557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Number of charging ports are presented here, so in some urban or high traffic locations there may be several ports available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2025 estimates based on 50k EVs using US Dept of Energy planning tool – EVI-Pro Lite</a:t>
            </a:r>
          </a:p>
          <a:p>
            <a:r>
              <a:rPr lang="en-US" dirty="0">
                <a:hlinkClick r:id="rId3"/>
              </a:rPr>
              <a:t>https://afdc.energy.gov/evi-pro-lite</a:t>
            </a:r>
            <a:endParaRPr lang="en-US" dirty="0"/>
          </a:p>
          <a:p>
            <a:r>
              <a:rPr lang="en-US" dirty="0"/>
              <a:t>Mix of Plug-in Hybrid and All-Electric at default splits for different ranges</a:t>
            </a:r>
          </a:p>
          <a:p>
            <a:endParaRPr lang="en-US" dirty="0"/>
          </a:p>
          <a:p>
            <a:r>
              <a:rPr lang="en-US" dirty="0"/>
              <a:t>Most of the 57 existing DCFC ports are Tesla only</a:t>
            </a:r>
          </a:p>
          <a:p>
            <a:endParaRPr lang="en-US" dirty="0"/>
          </a:p>
          <a:p>
            <a:r>
              <a:rPr lang="en-US" dirty="0"/>
              <a:t>Also need 1,400 workplace level 2 charging plugs</a:t>
            </a:r>
          </a:p>
          <a:p>
            <a:endParaRPr lang="en-US" dirty="0"/>
          </a:p>
          <a:p>
            <a:r>
              <a:rPr lang="en-US" dirty="0"/>
              <a:t>State investing $2 million - maximum of VW diesel mitigation funds in EV charging; will not be enough to fill the need</a:t>
            </a:r>
          </a:p>
          <a:p>
            <a:r>
              <a:rPr lang="en-US" dirty="0"/>
              <a:t/>
            </a:r>
            <a:br>
              <a:rPr lang="en-US" dirty="0"/>
            </a:br>
            <a:r>
              <a:rPr lang="en-US" dirty="0"/>
              <a:t>From the DOE resource:</a:t>
            </a:r>
          </a:p>
          <a:p>
            <a:r>
              <a:rPr lang="en-US" sz="1200" b="1" i="0" kern="1200" dirty="0">
                <a:solidFill>
                  <a:schemeClr val="tx1"/>
                </a:solidFill>
                <a:effectLst/>
                <a:latin typeface="+mn-lt"/>
                <a:ea typeface="+mn-ea"/>
                <a:cs typeface="+mn-cs"/>
              </a:rPr>
              <a:t>Build DC Fast First:</a:t>
            </a:r>
            <a:r>
              <a:rPr lang="en-US" sz="1200" b="0" i="0" kern="1200" dirty="0">
                <a:solidFill>
                  <a:schemeClr val="tx1"/>
                </a:solidFill>
                <a:effectLst/>
                <a:latin typeface="+mn-lt"/>
                <a:ea typeface="+mn-ea"/>
                <a:cs typeface="+mn-cs"/>
              </a:rPr>
              <a:t> Establishing fast charging networks that enable long-distance travel, serve as charging safety nets, and provide charging for drivers without home charging is critical to support all-electric vehicles that have no other alternative for quickly extending their driving range.</a:t>
            </a:r>
            <a:endParaRPr lang="en-US" dirty="0"/>
          </a:p>
        </p:txBody>
      </p:sp>
      <p:sp>
        <p:nvSpPr>
          <p:cNvPr id="4" name="Slide Number Placeholder 3"/>
          <p:cNvSpPr>
            <a:spLocks noGrp="1"/>
          </p:cNvSpPr>
          <p:nvPr>
            <p:ph type="sldNum" sz="quarter" idx="5"/>
          </p:nvPr>
        </p:nvSpPr>
        <p:spPr/>
        <p:txBody>
          <a:bodyPr/>
          <a:lstStyle/>
          <a:p>
            <a:fld id="{1B47418C-6D57-41FC-8795-A3959CF4707B}" type="slidenum">
              <a:rPr lang="en-US" smtClean="0"/>
              <a:t>38</a:t>
            </a:fld>
            <a:endParaRPr lang="en-US"/>
          </a:p>
        </p:txBody>
      </p:sp>
    </p:spTree>
    <p:extLst>
      <p:ext uri="{BB962C8B-B14F-4D97-AF65-F5344CB8AC3E}">
        <p14:creationId xmlns:p14="http://schemas.microsoft.com/office/powerpoint/2010/main" val="42752674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Fleets are ideal applications for EVs – maximize savings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NYC is integrating EVs into their fleets and so far has found their LEAFs have a total cost of ownership 21% lower than comparable gasoline car. Expect this to continue over their planned 9 years of ownership.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NYC maintenance alone savings are tracking at 79% compared to gasoline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VT Clean Cities Coalition is a resource for fleets. Planning an EV fleet conference in the Upper Valley (in conjunction with NH partners) in September. </a:t>
            </a:r>
            <a:r>
              <a:rPr lang="en-US" dirty="0">
                <a:hlinkClick r:id="rId3"/>
              </a:rPr>
              <a:t>https://vtccc.w3.uvm.edu/calendar/bi-state-electric-vehicle-connector/</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u="sng" kern="1200" dirty="0">
                <a:solidFill>
                  <a:schemeClr val="tx1"/>
                </a:solidFill>
                <a:effectLst/>
                <a:latin typeface="+mn-lt"/>
                <a:ea typeface="+mn-ea"/>
                <a:cs typeface="+mn-cs"/>
                <a:hlinkClick r:id="rId4"/>
              </a:rPr>
              <a:t>https://qz.com/1571956/new-york-city-says-electric-cars-cheapest-option-for-its-fleet/</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5"/>
              </a:rPr>
              <a:t>https://www1.nyc.gov/assets/dcas/downloads/pdf/fleet/NYC-Fleet-Newsletter-255-March-8-2019-Reducing-Maintenance-Costs-With-Electric-Vehicles.pdf</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B47418C-6D57-41FC-8795-A3959CF4707B}" type="slidenum">
              <a:rPr lang="en-US" smtClean="0"/>
              <a:t>39</a:t>
            </a:fld>
            <a:endParaRPr lang="en-US"/>
          </a:p>
        </p:txBody>
      </p:sp>
    </p:spTree>
    <p:extLst>
      <p:ext uri="{BB962C8B-B14F-4D97-AF65-F5344CB8AC3E}">
        <p14:creationId xmlns:p14="http://schemas.microsoft.com/office/powerpoint/2010/main" val="24612537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D64824C7-E148-FE41-970E-C528ED33458D}"/>
              </a:ext>
            </a:extLst>
          </p:cNvPr>
          <p:cNvSpPr>
            <a:spLocks noGrp="1"/>
          </p:cNvSpPr>
          <p:nvPr>
            <p:ph type="body" idx="1"/>
          </p:nvPr>
        </p:nvSpPr>
        <p:spPr/>
        <p:txBody>
          <a:bodyPr/>
          <a:lstStyle/>
          <a:p>
            <a:r>
              <a:rPr lang="en-US" sz="1000" dirty="0">
                <a:hlinkClick r:id="rId3"/>
              </a:rPr>
              <a:t>http://www.ev-volumes.com/news/global-ev-sales-for-2018/</a:t>
            </a:r>
            <a:endParaRPr lang="en-US" sz="1000" b="0" i="0" kern="1200" dirty="0">
              <a:solidFill>
                <a:schemeClr val="tx1"/>
              </a:solidFill>
              <a:effectLst/>
              <a:latin typeface="+mn-lt"/>
              <a:ea typeface="+mn-ea"/>
              <a:cs typeface="+mn-cs"/>
            </a:endParaRPr>
          </a:p>
          <a:p>
            <a:r>
              <a:rPr lang="en-US" sz="1000" b="0" i="0" kern="1200" dirty="0" smtClean="0">
                <a:solidFill>
                  <a:schemeClr val="tx1"/>
                </a:solidFill>
                <a:effectLst/>
                <a:latin typeface="+mn-lt"/>
                <a:ea typeface="+mn-ea"/>
                <a:cs typeface="+mn-cs"/>
              </a:rPr>
              <a:t>69% </a:t>
            </a:r>
            <a:r>
              <a:rPr lang="en-US" sz="1000" b="0" i="0" kern="1200" dirty="0">
                <a:solidFill>
                  <a:schemeClr val="tx1"/>
                </a:solidFill>
                <a:effectLst/>
                <a:latin typeface="+mn-lt"/>
                <a:ea typeface="+mn-ea"/>
                <a:cs typeface="+mn-cs"/>
              </a:rPr>
              <a:t>of sales were all-electric (BEV) and </a:t>
            </a:r>
            <a:r>
              <a:rPr lang="en-US" sz="1000" b="0" i="0" kern="1200" dirty="0" smtClean="0">
                <a:solidFill>
                  <a:schemeClr val="tx1"/>
                </a:solidFill>
                <a:effectLst/>
                <a:latin typeface="+mn-lt"/>
                <a:ea typeface="+mn-ea"/>
                <a:cs typeface="+mn-cs"/>
              </a:rPr>
              <a:t>31% </a:t>
            </a:r>
            <a:r>
              <a:rPr lang="en-US" sz="1000" b="0" i="0" kern="1200" dirty="0">
                <a:solidFill>
                  <a:schemeClr val="tx1"/>
                </a:solidFill>
                <a:effectLst/>
                <a:latin typeface="+mn-lt"/>
                <a:ea typeface="+mn-ea"/>
                <a:cs typeface="+mn-cs"/>
              </a:rPr>
              <a:t>were plug-in hybrids </a:t>
            </a:r>
            <a:r>
              <a:rPr lang="en-US" sz="1000" b="0" i="0" kern="1200" dirty="0" smtClean="0">
                <a:solidFill>
                  <a:schemeClr val="tx1"/>
                </a:solidFill>
                <a:effectLst/>
                <a:latin typeface="+mn-lt"/>
                <a:ea typeface="+mn-ea"/>
                <a:cs typeface="+mn-cs"/>
              </a:rPr>
              <a:t>(PHEV</a:t>
            </a:r>
            <a:r>
              <a:rPr lang="en-US" sz="10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All-electric vehicles have gained </a:t>
            </a:r>
            <a:r>
              <a:rPr lang="en-US" sz="1200" b="0" i="0" kern="1200" dirty="0" smtClean="0">
                <a:solidFill>
                  <a:schemeClr val="tx1"/>
                </a:solidFill>
                <a:effectLst/>
                <a:latin typeface="+mn-lt"/>
                <a:ea typeface="+mn-ea"/>
                <a:cs typeface="+mn-cs"/>
              </a:rPr>
              <a:t>3% </a:t>
            </a:r>
            <a:r>
              <a:rPr lang="en-US" sz="1200" b="0" i="0" kern="1200" dirty="0">
                <a:solidFill>
                  <a:schemeClr val="tx1"/>
                </a:solidFill>
                <a:effectLst/>
                <a:latin typeface="+mn-lt"/>
                <a:ea typeface="+mn-ea"/>
                <a:cs typeface="+mn-cs"/>
              </a:rPr>
              <a:t>share in the mix since 2017, driven by growth in China, the arrival of the Tesla Model-3 and losses for PHEVs in Europe when the new fuel economy test procedure WLTP became effective in September.</a:t>
            </a:r>
          </a:p>
          <a:p>
            <a:r>
              <a:rPr lang="en-US" sz="1200" b="0" i="0" kern="1200" dirty="0">
                <a:solidFill>
                  <a:schemeClr val="tx1"/>
                </a:solidFill>
                <a:effectLst/>
                <a:latin typeface="+mn-lt"/>
                <a:ea typeface="+mn-ea"/>
                <a:cs typeface="+mn-cs"/>
              </a:rPr>
              <a:t>Source: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Canada growth -  Electric mobility </a:t>
            </a:r>
            <a:r>
              <a:rPr lang="en-US" sz="1200" b="0" i="0" kern="1200" dirty="0" err="1">
                <a:solidFill>
                  <a:schemeClr val="tx1"/>
                </a:solidFill>
                <a:effectLst/>
                <a:latin typeface="+mn-lt"/>
                <a:ea typeface="+mn-ea"/>
                <a:cs typeface="+mn-cs"/>
              </a:rPr>
              <a:t>canada</a:t>
            </a:r>
            <a:r>
              <a:rPr lang="en-US" sz="1200" b="0" i="0" kern="1200" dirty="0">
                <a:solidFill>
                  <a:schemeClr val="tx1"/>
                </a:solidFill>
                <a:effectLst/>
                <a:latin typeface="+mn-lt"/>
                <a:ea typeface="+mn-ea"/>
                <a:cs typeface="+mn-cs"/>
              </a:rPr>
              <a:t> </a:t>
            </a:r>
            <a:r>
              <a:rPr lang="en-US" dirty="0">
                <a:hlinkClick r:id="rId4"/>
              </a:rPr>
              <a:t>https://workandclimatechangereport.org/2019/01/28/electric-vehicle-policy-in-canada-stalled-by-provincial-opposition/</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Canada growth </a:t>
            </a:r>
            <a:r>
              <a:rPr lang="en-US" sz="1000" dirty="0">
                <a:hlinkClick r:id="rId5"/>
              </a:rPr>
              <a:t>https://www.fleetcarma.com/electric-vehicles-sales-update-q3-2018-canada/</a:t>
            </a:r>
            <a:endParaRPr lang="en-US" sz="1000"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3981B2EB-5DB4-A049-960D-534CC3168AF7}"/>
              </a:ext>
            </a:extLst>
          </p:cNvPr>
          <p:cNvSpPr>
            <a:spLocks noGrp="1"/>
          </p:cNvSpPr>
          <p:nvPr>
            <p:ph type="body" idx="1"/>
          </p:nvPr>
        </p:nvSpPr>
        <p:spPr/>
        <p:txBody>
          <a:bodyPr/>
          <a:lstStyle/>
          <a:p>
            <a:r>
              <a:rPr lang="en-US">
                <a:hlinkClick r:id="rId3"/>
              </a:rPr>
              <a:t>http://www.ev-volumes.com/news/global-ev-sales-for-2018/</a:t>
            </a:r>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https://elbil.no/english/norwegian-ev-policy/</a:t>
            </a:r>
            <a:endParaRPr lang="en-US" dirty="0"/>
          </a:p>
          <a:p>
            <a:endParaRPr lang="en-US" dirty="0"/>
          </a:p>
          <a:p>
            <a:r>
              <a:rPr lang="en-US" dirty="0"/>
              <a:t>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Reduced GHGs, air pollution and noise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Largest European stock of plug-in cars and vans </a:t>
            </a:r>
            <a:r>
              <a:rPr lang="en-US" sz="1050" i="1" dirty="0">
                <a:solidFill>
                  <a:schemeClr val="accent3">
                    <a:lumMod val="75000"/>
                  </a:schemeClr>
                </a:solidFill>
              </a:rPr>
              <a:t>4</a:t>
            </a:r>
            <a:r>
              <a:rPr lang="en-US" sz="1050" i="1" baseline="30000" dirty="0">
                <a:solidFill>
                  <a:schemeClr val="accent3">
                    <a:lumMod val="75000"/>
                  </a:schemeClr>
                </a:solidFill>
              </a:rPr>
              <a:t>th</a:t>
            </a:r>
            <a:r>
              <a:rPr lang="en-US" sz="1050" i="1" dirty="0">
                <a:solidFill>
                  <a:schemeClr val="accent3">
                    <a:lumMod val="75000"/>
                  </a:schemeClr>
                </a:solidFill>
              </a:rPr>
              <a:t> largest in the world </a:t>
            </a:r>
            <a:endParaRPr lang="en-US" dirty="0"/>
          </a:p>
          <a:p>
            <a:pPr marL="171450" indent="-171450">
              <a:buFont typeface="Arial" panose="020B0604020202020204" pitchFamily="34" charset="0"/>
              <a:buChar char="•"/>
            </a:pPr>
            <a:r>
              <a:rPr lang="en-US" dirty="0"/>
              <a:t>Norway is largest oil producer in Western Europe, one of world’s largest exporters of natural</a:t>
            </a:r>
          </a:p>
          <a:p>
            <a:pPr marL="171450" indent="-171450">
              <a:buFont typeface="Arial" panose="020B0604020202020204" pitchFamily="34" charset="0"/>
              <a:buChar char="•"/>
            </a:pPr>
            <a:r>
              <a:rPr lang="en-US" dirty="0"/>
              <a:t>Population 5.3 million (half the size of LA County)</a:t>
            </a:r>
          </a:p>
          <a:p>
            <a:pPr marL="171450" indent="-171450">
              <a:buFont typeface="Arial" panose="020B0604020202020204" pitchFamily="34" charset="0"/>
              <a:buChar char="•"/>
            </a:pPr>
            <a:r>
              <a:rPr lang="en-US" dirty="0"/>
              <a:t>One of lowest population densities in Europe</a:t>
            </a:r>
          </a:p>
          <a:p>
            <a:pPr marL="171450" indent="-171450">
              <a:buFont typeface="Arial" panose="020B0604020202020204" pitchFamily="34" charset="0"/>
              <a:buChar char="•"/>
            </a:pPr>
            <a:r>
              <a:rPr lang="en-US" dirty="0"/>
              <a:t>98% of electricity is carbon free (Hydro)</a:t>
            </a:r>
          </a:p>
          <a:p>
            <a:pPr marL="171450" indent="-171450">
              <a:buFont typeface="Arial" panose="020B0604020202020204" pitchFamily="34" charset="0"/>
              <a:buChar char="•"/>
            </a:pPr>
            <a:r>
              <a:rPr lang="en-US" dirty="0"/>
              <a:t>Electricity is relatively cheap (15 EUR/kwh in 2016 compared to Germany at 39EUR/kwh), fossil fuels price among highest in Europe</a:t>
            </a:r>
          </a:p>
          <a:p>
            <a:pPr marL="171450" indent="-171450">
              <a:buFont typeface="Arial" panose="020B0604020202020204" pitchFamily="34" charset="0"/>
              <a:buChar char="•"/>
            </a:pPr>
            <a:r>
              <a:rPr lang="en-US" dirty="0"/>
              <a:t>Transportation is largest GHG contributor (26.3% in 2015)</a:t>
            </a:r>
          </a:p>
          <a:p>
            <a:pPr marL="171450" indent="-171450">
              <a:buFont typeface="Arial" panose="020B0604020202020204" pitchFamily="34" charset="0"/>
              <a:buChar char="•"/>
            </a:pPr>
            <a:r>
              <a:rPr lang="en-US" dirty="0"/>
              <a:t>Total number of vehicles = 2.5 million</a:t>
            </a:r>
          </a:p>
          <a:p>
            <a:pPr marL="171450" indent="-171450">
              <a:buFont typeface="Arial" panose="020B0604020202020204" pitchFamily="34" charset="0"/>
              <a:buChar char="•"/>
            </a:pPr>
            <a:r>
              <a:rPr lang="en-US" dirty="0"/>
              <a:t>2018 top selling passenger car overall was the LEAF</a:t>
            </a:r>
          </a:p>
          <a:p>
            <a:pPr marL="171450" indent="-171450">
              <a:buFont typeface="Arial" panose="020B0604020202020204" pitchFamily="34" charset="0"/>
              <a:buChar char="•"/>
            </a:pPr>
            <a:r>
              <a:rPr lang="en-US" dirty="0"/>
              <a:t>15.4% of total registered vehicles are plug-ins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total number of passenger cars sold in Norway in 2018 fell to about 148,000, from a near all-time high in 2017 of 159,000. The decline showed up in sales of plug-in hybrids, hybrids, and gasoline-powered cars. Sales of all-electric cars, however, made a leap—growing by 40%.</a:t>
            </a:r>
            <a:endParaRPr lang="en-US" dirty="0"/>
          </a:p>
        </p:txBody>
      </p:sp>
      <p:sp>
        <p:nvSpPr>
          <p:cNvPr id="4" name="Slide Number Placeholder 3"/>
          <p:cNvSpPr>
            <a:spLocks noGrp="1"/>
          </p:cNvSpPr>
          <p:nvPr>
            <p:ph type="sldNum" sz="quarter" idx="5"/>
          </p:nvPr>
        </p:nvSpPr>
        <p:spPr/>
        <p:txBody>
          <a:bodyPr/>
          <a:lstStyle/>
          <a:p>
            <a:fld id="{1B47418C-6D57-41FC-8795-A3959CF4707B}" type="slidenum">
              <a:rPr lang="en-US" smtClean="0"/>
              <a:t>44</a:t>
            </a:fld>
            <a:endParaRPr lang="en-US"/>
          </a:p>
        </p:txBody>
      </p:sp>
    </p:spTree>
    <p:extLst>
      <p:ext uri="{BB962C8B-B14F-4D97-AF65-F5344CB8AC3E}">
        <p14:creationId xmlns:p14="http://schemas.microsoft.com/office/powerpoint/2010/main" val="18705157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Norwegian policies on EVs started in the late 1990s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GHG Reduction goal = 95% by 2050 compared to 1990</a:t>
            </a:r>
          </a:p>
          <a:p>
            <a:r>
              <a:rPr lang="en-US" dirty="0"/>
              <a:t>Funding from: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Carbon </a:t>
            </a:r>
            <a:r>
              <a:rPr lang="en-US" dirty="0" smtClean="0"/>
              <a:t>Tax </a:t>
            </a:r>
            <a:r>
              <a:rPr lang="en-US" dirty="0"/>
              <a:t>(since 1991) on petroleum production - sovereign wealth fund derived from north sea oil</a:t>
            </a:r>
          </a:p>
          <a:p>
            <a:pPr marL="171450" indent="-171450">
              <a:buFont typeface="Arial" panose="020B0604020202020204" pitchFamily="34" charset="0"/>
              <a:buChar char="•"/>
            </a:pPr>
            <a:r>
              <a:rPr lang="en-US" dirty="0"/>
              <a:t>Car Tax on high emissions cars (2007)</a:t>
            </a:r>
          </a:p>
        </p:txBody>
      </p:sp>
      <p:sp>
        <p:nvSpPr>
          <p:cNvPr id="4" name="Slide Number Placeholder 3"/>
          <p:cNvSpPr>
            <a:spLocks noGrp="1"/>
          </p:cNvSpPr>
          <p:nvPr>
            <p:ph type="sldNum" sz="quarter" idx="5"/>
          </p:nvPr>
        </p:nvSpPr>
        <p:spPr/>
        <p:txBody>
          <a:bodyPr/>
          <a:lstStyle/>
          <a:p>
            <a:fld id="{1B47418C-6D57-41FC-8795-A3959CF4707B}" type="slidenum">
              <a:rPr lang="en-US" smtClean="0"/>
              <a:t>45</a:t>
            </a:fld>
            <a:endParaRPr lang="en-US"/>
          </a:p>
        </p:txBody>
      </p:sp>
    </p:spTree>
    <p:extLst>
      <p:ext uri="{BB962C8B-B14F-4D97-AF65-F5344CB8AC3E}">
        <p14:creationId xmlns:p14="http://schemas.microsoft.com/office/powerpoint/2010/main" val="2082588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2015 data, we would need to reduce emissions by 2.53 million metric tons of CO2</a:t>
            </a:r>
            <a:r>
              <a:rPr lang="en-US" baseline="0" dirty="0"/>
              <a:t> equivalent (</a:t>
            </a:r>
            <a:r>
              <a:rPr lang="en-US" dirty="0"/>
              <a:t>MMTCO2e) by 2025. </a:t>
            </a:r>
          </a:p>
          <a:p>
            <a:endParaRPr lang="en-US" dirty="0"/>
          </a:p>
          <a:p>
            <a:r>
              <a:rPr lang="en-US" dirty="0"/>
              <a:t>This</a:t>
            </a:r>
            <a:r>
              <a:rPr lang="en-US" baseline="0" dirty="0"/>
              <a:t> analysis by EAN is based on proven and available technologies, and peer-reviewed data about how much pollution reduction we can get from various strategies. </a:t>
            </a:r>
            <a:r>
              <a:rPr lang="en-US" dirty="0"/>
              <a:t>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shows one possible</a:t>
            </a:r>
            <a:r>
              <a:rPr lang="en-US" baseline="0" dirty="0"/>
              <a:t> path forward. </a:t>
            </a:r>
            <a:r>
              <a:rPr lang="en-US" dirty="0"/>
              <a:t>Getting to Paris would require ALL</a:t>
            </a:r>
            <a:r>
              <a:rPr lang="en-US" baseline="0" dirty="0"/>
              <a:t> </a:t>
            </a:r>
            <a:r>
              <a:rPr lang="en-US" dirty="0"/>
              <a:t>of these efforts, plus 20% more from additional measures. For example, if Vermont put fewer than 90,000 new EVs on the road by 2025, we would have to make up the difference in another area in order to meet the commitment.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EAN also broke down the annual adoption rates needed to reach this path for the top four drivers: EVs, heat pump systems, advanced wood heat systems, and building retrofits. (Note: we did not break down increasing non-EV fleet MPG, even though it has a larger potential benefit than weatherization, since that is largely regulated by standards from the federal government or larger states such as California).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DC6D971-52F9-C348-9E8D-351D0D555D46}" type="slidenum">
              <a:rPr lang="en-US" smtClean="0"/>
              <a:t>5</a:t>
            </a:fld>
            <a:endParaRPr lang="en-US"/>
          </a:p>
        </p:txBody>
      </p:sp>
    </p:spTree>
    <p:extLst>
      <p:ext uri="{BB962C8B-B14F-4D97-AF65-F5344CB8AC3E}">
        <p14:creationId xmlns:p14="http://schemas.microsoft.com/office/powerpoint/2010/main" val="12983273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12F5F354-89C2-F546-A3E5-5C01C5E6A42D}"/>
              </a:ext>
            </a:extLst>
          </p:cNvPr>
          <p:cNvSpPr>
            <a:spLocks noGrp="1"/>
          </p:cNvSpPr>
          <p:nvPr>
            <p:ph type="body" idx="1"/>
          </p:nvPr>
        </p:nvSpPr>
        <p:spPr/>
        <p:txBody>
          <a:bodyPr/>
          <a:lstStyle/>
          <a:p>
            <a:r>
              <a:rPr lang="en-US" dirty="0">
                <a:hlinkClick r:id="rId3"/>
              </a:rPr>
              <a:t>https://elbil.no/english/norwegian-ev-policy/</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purchase tax for all new cars is calculated by a combination of weight, </a:t>
            </a:r>
            <a:r>
              <a:rPr lang="en-US" sz="1200" b="0" i="0" kern="1200" dirty="0" smtClean="0">
                <a:solidFill>
                  <a:schemeClr val="tx1"/>
                </a:solidFill>
                <a:effectLst/>
                <a:latin typeface="+mn-lt"/>
                <a:ea typeface="+mn-ea"/>
                <a:cs typeface="+mn-cs"/>
              </a:rPr>
              <a:t>CO2, </a:t>
            </a:r>
            <a:r>
              <a:rPr lang="en-US" sz="1200" b="0" i="0" kern="1200" dirty="0">
                <a:solidFill>
                  <a:schemeClr val="tx1"/>
                </a:solidFill>
                <a:effectLst/>
                <a:latin typeface="+mn-lt"/>
                <a:ea typeface="+mn-ea"/>
                <a:cs typeface="+mn-cs"/>
              </a:rPr>
              <a:t>and NOx emissions. The tax is progressive, making big cars with high emissions very expensive. For the last years, the purchase tax has been adjusted gradually to have more emphasis on emissions and less on weight.</a:t>
            </a:r>
          </a:p>
          <a:p>
            <a:endParaRPr lang="en-US" sz="1200" b="0" i="0" kern="1200" dirty="0">
              <a:solidFill>
                <a:schemeClr val="tx1"/>
              </a:solidFill>
              <a:effectLst/>
              <a:latin typeface="+mn-lt"/>
              <a:ea typeface="+mn-ea"/>
              <a:cs typeface="+mn-cs"/>
            </a:endParaRPr>
          </a:p>
          <a:p>
            <a:pPr>
              <a:lnSpc>
                <a:spcPct val="120000"/>
              </a:lnSpc>
            </a:pPr>
            <a:r>
              <a:rPr lang="en-US" b="1" dirty="0"/>
              <a:t>Point of Sale - Tax Exemptions</a:t>
            </a:r>
          </a:p>
          <a:p>
            <a:pPr lvl="1">
              <a:lnSpc>
                <a:spcPct val="120000"/>
              </a:lnSpc>
              <a:buFont typeface="Wingdings" pitchFamily="2" charset="2"/>
              <a:buChar char="ü"/>
            </a:pPr>
            <a:r>
              <a:rPr lang="en-US" dirty="0"/>
              <a:t>Exempt all sales/import taxes and registration fees (new &amp; used EVs)</a:t>
            </a:r>
          </a:p>
          <a:p>
            <a:pPr lvl="1">
              <a:lnSpc>
                <a:spcPct val="100000"/>
              </a:lnSpc>
              <a:buFont typeface="Wingdings" pitchFamily="2" charset="2"/>
              <a:buChar char="ü"/>
            </a:pPr>
            <a:r>
              <a:rPr lang="en-US" dirty="0"/>
              <a:t>Discount sales tax and registration fees for all PHEVs</a:t>
            </a:r>
          </a:p>
          <a:p>
            <a:pPr lvl="1">
              <a:lnSpc>
                <a:spcPct val="100000"/>
              </a:lnSpc>
              <a:buFont typeface="Wingdings" pitchFamily="2" charset="2"/>
              <a:buChar char="ü"/>
            </a:pPr>
            <a:r>
              <a:rPr lang="en-US" dirty="0"/>
              <a:t>Annual tax rebate</a:t>
            </a:r>
          </a:p>
          <a:p>
            <a:pPr>
              <a:lnSpc>
                <a:spcPct val="100000"/>
              </a:lnSpc>
            </a:pPr>
            <a:r>
              <a:rPr lang="en-US" b="1" dirty="0"/>
              <a:t>Reduce other fees</a:t>
            </a:r>
          </a:p>
          <a:p>
            <a:pPr lvl="1">
              <a:lnSpc>
                <a:spcPct val="100000"/>
              </a:lnSpc>
              <a:buFont typeface="Wingdings" pitchFamily="2" charset="2"/>
              <a:buChar char="ü"/>
            </a:pPr>
            <a:r>
              <a:rPr lang="en-US" dirty="0"/>
              <a:t>No road tolls or ferry fees for all EVs (Since 2017 = max. of 50% charge)</a:t>
            </a:r>
          </a:p>
          <a:p>
            <a:pPr lvl="1">
              <a:lnSpc>
                <a:spcPct val="100000"/>
              </a:lnSpc>
              <a:buFont typeface="Wingdings" pitchFamily="2" charset="2"/>
              <a:buChar char="ü"/>
            </a:pPr>
            <a:r>
              <a:rPr lang="en-US" dirty="0"/>
              <a:t>Free municipal/public parking (since 2017 = max of 50% charge)</a:t>
            </a:r>
          </a:p>
          <a:p>
            <a:pPr lvl="1">
              <a:lnSpc>
                <a:spcPct val="100000"/>
              </a:lnSpc>
              <a:buFont typeface="Wingdings" pitchFamily="2" charset="2"/>
              <a:buChar char="ü"/>
            </a:pPr>
            <a:r>
              <a:rPr lang="en-US" dirty="0"/>
              <a:t>Free charging</a:t>
            </a:r>
          </a:p>
          <a:p>
            <a:pPr lvl="1">
              <a:lnSpc>
                <a:spcPct val="100000"/>
              </a:lnSpc>
              <a:buFont typeface="Wingdings" pitchFamily="2" charset="2"/>
              <a:buChar char="ü"/>
            </a:pPr>
            <a:r>
              <a:rPr lang="en-US" dirty="0"/>
              <a:t>Low electricity cost compared to gas </a:t>
            </a:r>
          </a:p>
          <a:p>
            <a:pPr>
              <a:lnSpc>
                <a:spcPct val="100000"/>
              </a:lnSpc>
            </a:pPr>
            <a:r>
              <a:rPr lang="en-US" b="1" dirty="0"/>
              <a:t>Other non-monetary </a:t>
            </a:r>
          </a:p>
          <a:p>
            <a:pPr lvl="1">
              <a:lnSpc>
                <a:spcPct val="100000"/>
              </a:lnSpc>
              <a:buFont typeface="Wingdings" pitchFamily="2" charset="2"/>
              <a:buChar char="ü"/>
            </a:pPr>
            <a:r>
              <a:rPr lang="en-US" dirty="0"/>
              <a:t>Allow access to bus and HOV lanes</a:t>
            </a:r>
          </a:p>
          <a:p>
            <a:pPr lvl="1">
              <a:lnSpc>
                <a:spcPct val="100000"/>
              </a:lnSpc>
              <a:buFont typeface="Wingdings" pitchFamily="2" charset="2"/>
              <a:buChar char="ü"/>
            </a:pPr>
            <a:r>
              <a:rPr lang="en-US" dirty="0"/>
              <a:t>Provide preferential parking spaces</a:t>
            </a:r>
          </a:p>
          <a:p>
            <a:pPr lvl="1">
              <a:lnSpc>
                <a:spcPct val="100000"/>
              </a:lnSpc>
              <a:buFont typeface="Wingdings" pitchFamily="2" charset="2"/>
              <a:buChar char="ü"/>
            </a:pPr>
            <a:r>
              <a:rPr lang="en-US" dirty="0"/>
              <a:t>EV License plates (for perk identification)</a:t>
            </a:r>
          </a:p>
          <a:p>
            <a:pPr>
              <a:lnSpc>
                <a:spcPct val="120000"/>
              </a:lnSpc>
            </a:pPr>
            <a:r>
              <a:rPr lang="en-US" b="1" dirty="0"/>
              <a:t>Expand Public Charging Infrastructure Rapidly</a:t>
            </a:r>
          </a:p>
          <a:p>
            <a:pPr lvl="1">
              <a:lnSpc>
                <a:spcPct val="120000"/>
              </a:lnSpc>
              <a:buFont typeface="Wingdings" pitchFamily="2" charset="2"/>
              <a:buChar char="ü"/>
            </a:pPr>
            <a:r>
              <a:rPr lang="en-US" dirty="0"/>
              <a:t>2 fast chargers every 30 miles, </a:t>
            </a:r>
          </a:p>
          <a:p>
            <a:pPr lvl="1">
              <a:lnSpc>
                <a:spcPct val="120000"/>
              </a:lnSpc>
              <a:buFont typeface="Wingdings" pitchFamily="2" charset="2"/>
              <a:buChar char="ü"/>
            </a:pPr>
            <a:r>
              <a:rPr lang="en-US" dirty="0"/>
              <a:t>Now have &gt;10,000 publicly available chargers (pay 3x for fast charging)</a:t>
            </a:r>
          </a:p>
          <a:p>
            <a:pPr>
              <a:lnSpc>
                <a:spcPct val="120000"/>
              </a:lnSpc>
              <a:buFont typeface="Arial" panose="020B0604020202020204" pitchFamily="34" charset="0"/>
              <a:buChar char="•"/>
            </a:pPr>
            <a:r>
              <a:rPr lang="en-US" b="1" dirty="0"/>
              <a:t>Compensate scrapping fossil fuel vehicles if converting to ZEV (2018)</a:t>
            </a:r>
          </a:p>
          <a:p>
            <a:pPr>
              <a:lnSpc>
                <a:spcPct val="120000"/>
              </a:lnSpc>
            </a:pPr>
            <a:r>
              <a:rPr lang="en-US" b="1" dirty="0">
                <a:solidFill>
                  <a:schemeClr val="accent3">
                    <a:lumMod val="75000"/>
                  </a:schemeClr>
                </a:solidFill>
              </a:rPr>
              <a:t>“Polluter Pays” Principle </a:t>
            </a:r>
          </a:p>
          <a:p>
            <a:pPr lvl="1">
              <a:lnSpc>
                <a:spcPct val="120000"/>
              </a:lnSpc>
              <a:buFont typeface="Wingdings" pitchFamily="2" charset="2"/>
              <a:buChar char="ü"/>
            </a:pPr>
            <a:r>
              <a:rPr lang="en-US" b="1" dirty="0">
                <a:solidFill>
                  <a:schemeClr val="accent3">
                    <a:lumMod val="75000"/>
                  </a:schemeClr>
                </a:solidFill>
              </a:rPr>
              <a:t>Carbon Tax (1991) on petroleum production</a:t>
            </a:r>
          </a:p>
          <a:p>
            <a:pPr lvl="1">
              <a:lnSpc>
                <a:spcPct val="120000"/>
              </a:lnSpc>
              <a:buFont typeface="Wingdings" pitchFamily="2" charset="2"/>
              <a:buChar char="ü"/>
            </a:pPr>
            <a:r>
              <a:rPr lang="en-US" b="1" dirty="0">
                <a:solidFill>
                  <a:schemeClr val="accent3">
                    <a:lumMod val="75000"/>
                  </a:schemeClr>
                </a:solidFill>
              </a:rPr>
              <a:t>Car Tax: High taxes for high emissions cars (2007)</a:t>
            </a:r>
          </a:p>
          <a:p>
            <a:endParaRPr lang="en-US" sz="1200" b="0" i="0" kern="1200" dirty="0">
              <a:solidFill>
                <a:schemeClr val="tx1"/>
              </a:solidFill>
              <a:effectLst/>
              <a:latin typeface="+mn-lt"/>
              <a:ea typeface="+mn-ea"/>
              <a:cs typeface="+mn-cs"/>
            </a:endParaRPr>
          </a:p>
          <a:p>
            <a:r>
              <a:rPr lang="en-US" dirty="0"/>
              <a:t/>
            </a:r>
            <a:br>
              <a:rPr lang="en-US" dirty="0"/>
            </a:b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Canada federal EV purchase / lease incentives launched in May 2019</a:t>
            </a:r>
          </a:p>
          <a:p>
            <a:r>
              <a:rPr lang="en-US" dirty="0">
                <a:hlinkClick r:id="rId3"/>
              </a:rPr>
              <a:t>https://www.tc.gc.ca/en/services/road/innovative-technologies/list-eligible-vehicles-under-izev-program.html</a:t>
            </a:r>
            <a:endParaRPr lang="en-US" dirty="0"/>
          </a:p>
          <a:p>
            <a:endParaRPr lang="en-US" dirty="0"/>
          </a:p>
          <a:p>
            <a:r>
              <a:rPr lang="en-US" dirty="0"/>
              <a:t>Charging Infrastructure eligibility</a:t>
            </a:r>
            <a:r>
              <a:rPr lang="en-US" sz="1400" dirty="0"/>
              <a:t>:</a:t>
            </a:r>
          </a:p>
          <a:p>
            <a:pPr lvl="1">
              <a:lnSpc>
                <a:spcPct val="120000"/>
              </a:lnSpc>
              <a:buFont typeface="Wingdings" pitchFamily="2" charset="2"/>
              <a:buChar char="ü"/>
            </a:pPr>
            <a:r>
              <a:rPr lang="en-US" sz="1400" dirty="0"/>
              <a:t> </a:t>
            </a:r>
            <a:r>
              <a:rPr lang="en-US" sz="1200" dirty="0"/>
              <a:t>Multi Unit Residential Buildings</a:t>
            </a:r>
          </a:p>
          <a:p>
            <a:pPr lvl="1">
              <a:lnSpc>
                <a:spcPct val="120000"/>
              </a:lnSpc>
              <a:buFont typeface="Wingdings" pitchFamily="2" charset="2"/>
              <a:buChar char="ü"/>
            </a:pPr>
            <a:r>
              <a:rPr lang="en-US" sz="1200" dirty="0"/>
              <a:t> Workplaces (primarily for employees)</a:t>
            </a:r>
          </a:p>
          <a:p>
            <a:pPr lvl="1">
              <a:lnSpc>
                <a:spcPct val="120000"/>
              </a:lnSpc>
              <a:buFont typeface="Wingdings" pitchFamily="2" charset="2"/>
              <a:buChar char="ü"/>
            </a:pPr>
            <a:r>
              <a:rPr lang="en-US" sz="1200" dirty="0"/>
              <a:t> Public parking (privately or publicly owned) </a:t>
            </a:r>
          </a:p>
          <a:p>
            <a:pPr lvl="1">
              <a:lnSpc>
                <a:spcPct val="120000"/>
              </a:lnSpc>
              <a:buFont typeface="Wingdings" pitchFamily="2" charset="2"/>
              <a:buChar char="ü"/>
            </a:pPr>
            <a:r>
              <a:rPr lang="en-US" sz="1200" dirty="0"/>
              <a:t>Municipal on-street parking</a:t>
            </a:r>
          </a:p>
          <a:p>
            <a:pPr lvl="1">
              <a:lnSpc>
                <a:spcPct val="120000"/>
              </a:lnSpc>
              <a:buFont typeface="Wingdings" pitchFamily="2" charset="2"/>
              <a:buChar char="ü"/>
            </a:pPr>
            <a:r>
              <a:rPr lang="en-US" sz="1200" dirty="0"/>
              <a:t> Dedicated Corporate fleets (owned or leased to support operations)</a:t>
            </a:r>
          </a:p>
          <a:p>
            <a:pPr lvl="1">
              <a:lnSpc>
                <a:spcPct val="120000"/>
              </a:lnSpc>
              <a:buFont typeface="Wingdings" pitchFamily="2" charset="2"/>
              <a:buChar char="ü"/>
            </a:pPr>
            <a:r>
              <a:rPr lang="en-US" sz="1200" dirty="0"/>
              <a:t> Delivery fleets (freight, including last mile shipping)</a:t>
            </a:r>
          </a:p>
          <a:p>
            <a:pPr lvl="1">
              <a:lnSpc>
                <a:spcPct val="120000"/>
              </a:lnSpc>
              <a:buFont typeface="Wingdings" pitchFamily="2" charset="2"/>
              <a:buChar char="ü"/>
            </a:pPr>
            <a:r>
              <a:rPr lang="en-US" sz="1200" dirty="0"/>
              <a:t> Mass transit (inner-city buses)</a:t>
            </a:r>
          </a:p>
          <a:p>
            <a:endParaRPr lang="en-US" dirty="0"/>
          </a:p>
          <a:p>
            <a:endParaRPr lang="en-US" dirty="0"/>
          </a:p>
          <a:p>
            <a:r>
              <a:rPr lang="en-US" dirty="0"/>
              <a:t>Sources</a:t>
            </a:r>
            <a:r>
              <a:rPr lang="en-US" dirty="0" smtClean="0"/>
              <a:t>:</a:t>
            </a:r>
            <a:endParaRPr lang="en-US" dirty="0"/>
          </a:p>
          <a:p>
            <a:pPr marL="171450" indent="-171450">
              <a:buFont typeface="Arial" panose="020B0604020202020204" pitchFamily="34" charset="0"/>
              <a:buChar char="•"/>
            </a:pPr>
            <a:r>
              <a:rPr lang="en-US" dirty="0"/>
              <a:t> </a:t>
            </a:r>
            <a:r>
              <a:rPr lang="en-US" dirty="0">
                <a:hlinkClick r:id="rId4"/>
              </a:rPr>
              <a:t>https://www.tc.gc.ca/en/services/road/innovative-technologies/zero-emission-vehicles.html</a:t>
            </a:r>
            <a:endParaRPr lang="en-US" dirty="0"/>
          </a:p>
          <a:p>
            <a:pPr marL="171450" indent="-171450">
              <a:buFont typeface="Arial" panose="020B0604020202020204" pitchFamily="34" charset="0"/>
              <a:buChar char="•"/>
            </a:pPr>
            <a:r>
              <a:rPr lang="en-US" dirty="0"/>
              <a:t> </a:t>
            </a:r>
            <a:r>
              <a:rPr lang="en-US" dirty="0">
                <a:hlinkClick r:id="rId5"/>
              </a:rPr>
              <a:t>https://www.canada.ca/en/transport-canada/news/2019/04/government-of-canada-invests-in-zero-emission-vehicles.html</a:t>
            </a:r>
            <a:endParaRPr lang="en-US" dirty="0"/>
          </a:p>
        </p:txBody>
      </p:sp>
      <p:sp>
        <p:nvSpPr>
          <p:cNvPr id="4" name="Slide Number Placeholder 3"/>
          <p:cNvSpPr>
            <a:spLocks noGrp="1"/>
          </p:cNvSpPr>
          <p:nvPr>
            <p:ph type="sldNum" sz="quarter" idx="5"/>
          </p:nvPr>
        </p:nvSpPr>
        <p:spPr/>
        <p:txBody>
          <a:bodyPr/>
          <a:lstStyle/>
          <a:p>
            <a:fld id="{1B47418C-6D57-41FC-8795-A3959CF4707B}" type="slidenum">
              <a:rPr lang="en-US" smtClean="0"/>
              <a:t>48</a:t>
            </a:fld>
            <a:endParaRPr lang="en-US"/>
          </a:p>
        </p:txBody>
      </p:sp>
    </p:spTree>
    <p:extLst>
      <p:ext uri="{BB962C8B-B14F-4D97-AF65-F5344CB8AC3E}">
        <p14:creationId xmlns:p14="http://schemas.microsoft.com/office/powerpoint/2010/main" val="2897581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b="1" dirty="0"/>
              <a:t>Rebates</a:t>
            </a:r>
            <a:r>
              <a:rPr lang="en-US" dirty="0"/>
              <a:t> now stacked onto federal incentives (since 2012)</a:t>
            </a:r>
          </a:p>
          <a:p>
            <a:pPr lvl="1">
              <a:lnSpc>
                <a:spcPct val="120000"/>
              </a:lnSpc>
            </a:pPr>
            <a:r>
              <a:rPr lang="en-US" dirty="0"/>
              <a:t>up to CA$ 8,000 (starting 2012) for new EVs</a:t>
            </a:r>
          </a:p>
          <a:p>
            <a:pPr lvl="1">
              <a:lnSpc>
                <a:spcPct val="120000"/>
              </a:lnSpc>
            </a:pPr>
            <a:r>
              <a:rPr lang="en-US" dirty="0"/>
              <a:t>Up to </a:t>
            </a:r>
            <a:r>
              <a:rPr lang="en-US" dirty="0" smtClean="0"/>
              <a:t>CA$1,000 </a:t>
            </a:r>
            <a:r>
              <a:rPr lang="en-US" dirty="0"/>
              <a:t>for PHEVs</a:t>
            </a:r>
          </a:p>
          <a:p>
            <a:pPr lvl="1">
              <a:lnSpc>
                <a:spcPct val="120000"/>
              </a:lnSpc>
            </a:pPr>
            <a:r>
              <a:rPr lang="en-US" dirty="0"/>
              <a:t>Used Vehicle Pilot – up to CA$4000 for all electric used vehicle </a:t>
            </a:r>
          </a:p>
          <a:p>
            <a:pPr lvl="1">
              <a:lnSpc>
                <a:spcPct val="120000"/>
              </a:lnSpc>
            </a:pPr>
            <a:r>
              <a:rPr lang="en-US" dirty="0"/>
              <a:t>Govt earmarked $50m in 2012, then $65m in 2013</a:t>
            </a:r>
          </a:p>
          <a:p>
            <a:pPr>
              <a:lnSpc>
                <a:spcPct val="120000"/>
              </a:lnSpc>
            </a:pPr>
            <a:r>
              <a:rPr lang="en-US" b="1" dirty="0"/>
              <a:t>Green Taxi incentives</a:t>
            </a:r>
          </a:p>
          <a:p>
            <a:pPr lvl="1">
              <a:lnSpc>
                <a:spcPct val="120000"/>
              </a:lnSpc>
            </a:pPr>
            <a:r>
              <a:rPr lang="en-US" dirty="0"/>
              <a:t>CA$20,000 for EVs, CA$12,000 for PHEVs</a:t>
            </a:r>
          </a:p>
          <a:p>
            <a:pPr lvl="1">
              <a:lnSpc>
                <a:spcPct val="120000"/>
              </a:lnSpc>
            </a:pPr>
            <a:r>
              <a:rPr lang="en-US" dirty="0"/>
              <a:t>Pay 75% of cost of 125 charging stations (up to CA$5000)</a:t>
            </a:r>
          </a:p>
          <a:p>
            <a:pPr>
              <a:lnSpc>
                <a:spcPct val="120000"/>
              </a:lnSpc>
            </a:pPr>
            <a:r>
              <a:rPr lang="en-US" b="1" dirty="0"/>
              <a:t>Charging station incentives – Goal of 5,000 </a:t>
            </a:r>
            <a:r>
              <a:rPr lang="en-US" dirty="0"/>
              <a:t>(2013)</a:t>
            </a:r>
          </a:p>
          <a:p>
            <a:pPr lvl="1">
              <a:lnSpc>
                <a:spcPct val="120000"/>
              </a:lnSpc>
            </a:pPr>
            <a:r>
              <a:rPr lang="en-US" dirty="0"/>
              <a:t>Up to CA$600 per home station installation; Up to CA$5,000 per multi-unit residential station</a:t>
            </a:r>
          </a:p>
          <a:p>
            <a:pPr lvl="1">
              <a:lnSpc>
                <a:spcPct val="120000"/>
              </a:lnSpc>
            </a:pPr>
            <a:r>
              <a:rPr lang="en-US" dirty="0"/>
              <a:t>500 around cities and “electric circuit” route </a:t>
            </a:r>
          </a:p>
          <a:p>
            <a:pPr lvl="1">
              <a:lnSpc>
                <a:spcPct val="120000"/>
              </a:lnSpc>
            </a:pPr>
            <a:r>
              <a:rPr lang="en-US" dirty="0"/>
              <a:t>1000 near Govt buildings </a:t>
            </a:r>
          </a:p>
          <a:p>
            <a:pPr lvl="1">
              <a:lnSpc>
                <a:spcPct val="120000"/>
              </a:lnSpc>
            </a:pPr>
            <a:r>
              <a:rPr lang="en-US" dirty="0"/>
              <a:t>3,500 at workplaces for employee use (75% rebate for businesses up to CA$5000 Level 1 or 2</a:t>
            </a:r>
          </a:p>
          <a:p>
            <a:pPr>
              <a:lnSpc>
                <a:spcPct val="120000"/>
              </a:lnSpc>
            </a:pPr>
            <a:r>
              <a:rPr lang="en-US" b="1" dirty="0"/>
              <a:t>Government Fleet Electrification </a:t>
            </a:r>
          </a:p>
          <a:p>
            <a:pPr lvl="1">
              <a:lnSpc>
                <a:spcPct val="120000"/>
              </a:lnSpc>
            </a:pPr>
            <a:r>
              <a:rPr lang="en-US" dirty="0"/>
              <a:t>Replace all with EV or PHEV by 2017 (total 2000)</a:t>
            </a:r>
          </a:p>
          <a:p>
            <a:pPr>
              <a:lnSpc>
                <a:spcPct val="120000"/>
              </a:lnSpc>
            </a:pPr>
            <a:r>
              <a:rPr lang="en-US" b="1" dirty="0"/>
              <a:t>ZEV requirement for automakers </a:t>
            </a:r>
            <a:r>
              <a:rPr lang="en-US" dirty="0"/>
              <a:t>(first province to adopt in 2016, in effect 2018)</a:t>
            </a:r>
          </a:p>
          <a:p>
            <a:pPr lvl="1">
              <a:lnSpc>
                <a:spcPct val="120000"/>
              </a:lnSpc>
            </a:pPr>
            <a:r>
              <a:rPr lang="en-US" dirty="0"/>
              <a:t>3.5% cars sold (2016) to 15.5% in 2020</a:t>
            </a:r>
          </a:p>
          <a:p>
            <a:pPr lvl="1">
              <a:lnSpc>
                <a:spcPct val="120000"/>
              </a:lnSpc>
            </a:pPr>
            <a:r>
              <a:rPr lang="en-US" dirty="0"/>
              <a:t>Tradeable credit system</a:t>
            </a:r>
          </a:p>
          <a:p>
            <a:pPr>
              <a:lnSpc>
                <a:spcPct val="120000"/>
              </a:lnSpc>
            </a:pPr>
            <a:r>
              <a:rPr lang="en-US" b="1" dirty="0"/>
              <a:t>HOV lane access</a:t>
            </a:r>
          </a:p>
          <a:p>
            <a:pPr>
              <a:lnSpc>
                <a:spcPct val="120000"/>
              </a:lnSpc>
            </a:pPr>
            <a:r>
              <a:rPr lang="en-US" b="1" dirty="0"/>
              <a:t>Cap and Invest Program (WCI) since 2014 to Generate Revenue </a:t>
            </a:r>
            <a:r>
              <a:rPr lang="en-US" dirty="0"/>
              <a:t>(in addition to federal carbon tax)</a:t>
            </a:r>
          </a:p>
          <a:p>
            <a:endParaRPr lang="en-US" dirty="0"/>
          </a:p>
          <a:p>
            <a:endParaRPr lang="en-US" dirty="0"/>
          </a:p>
          <a:p>
            <a:endParaRPr lang="en-US" dirty="0"/>
          </a:p>
          <a:p>
            <a:endParaRPr lang="en-US" dirty="0"/>
          </a:p>
          <a:p>
            <a:r>
              <a:rPr lang="en-US" dirty="0"/>
              <a:t>Sources:</a:t>
            </a:r>
          </a:p>
          <a:p>
            <a:pPr marL="171450" indent="-171450">
              <a:buFont typeface="Arial" panose="020B0604020202020204" pitchFamily="34" charset="0"/>
              <a:buChar char="•"/>
            </a:pPr>
            <a:r>
              <a:rPr lang="en-US" dirty="0"/>
              <a:t> </a:t>
            </a:r>
            <a:r>
              <a:rPr lang="en-US" dirty="0">
                <a:hlinkClick r:id="rId3"/>
              </a:rPr>
              <a:t>https://sfustart.files.wordpress.com/2016/11/canadas-electric-vehicle-policy-report-card.pdf</a:t>
            </a:r>
            <a:endParaRPr lang="en-US" dirty="0"/>
          </a:p>
          <a:p>
            <a:pPr marL="171450" indent="-171450">
              <a:buFont typeface="Arial" panose="020B0604020202020204" pitchFamily="34" charset="0"/>
              <a:buChar char="•"/>
            </a:pPr>
            <a:r>
              <a:rPr lang="en-US" dirty="0"/>
              <a:t> </a:t>
            </a:r>
            <a:r>
              <a:rPr lang="en-US" dirty="0">
                <a:hlinkClick r:id="rId4"/>
              </a:rPr>
              <a:t>https://www.tc.gc.ca/en/services/road/innovative-technologies/zero-emission-vehicles.html</a:t>
            </a:r>
            <a:endParaRPr lang="en-US" dirty="0"/>
          </a:p>
          <a:p>
            <a:pPr marL="171450" indent="-171450">
              <a:buFont typeface="Arial" panose="020B0604020202020204" pitchFamily="34" charset="0"/>
              <a:buChar char="•"/>
            </a:pPr>
            <a:r>
              <a:rPr lang="en-US" dirty="0"/>
              <a:t> </a:t>
            </a:r>
            <a:r>
              <a:rPr lang="en-US" dirty="0">
                <a:hlinkClick r:id="rId5"/>
              </a:rPr>
              <a:t>https://</a:t>
            </a:r>
            <a:r>
              <a:rPr lang="en-US" dirty="0" smtClean="0">
                <a:hlinkClick r:id="rId5"/>
              </a:rPr>
              <a:t>www.canada.ca/en/transport-canada/news/2019/04/government-of-canada-invests-in-zero-emission-vehicles.html</a:t>
            </a:r>
            <a:endParaRPr lang="en-US" dirty="0"/>
          </a:p>
          <a:p>
            <a:pPr marL="171450" indent="-171450">
              <a:buFont typeface="Arial" panose="020B0604020202020204" pitchFamily="34" charset="0"/>
              <a:buChar char="•"/>
            </a:pPr>
            <a:r>
              <a:rPr lang="en-US" dirty="0" smtClean="0">
                <a:hlinkClick r:id="rId6"/>
              </a:rPr>
              <a:t>https</a:t>
            </a:r>
            <a:r>
              <a:rPr lang="en-US" dirty="0">
                <a:hlinkClick r:id="rId6"/>
              </a:rPr>
              <a:t>://www.fleetcarma.com/electric-vehicles-sales-update-q3-2018-canada/</a:t>
            </a:r>
            <a:endParaRPr lang="en-US" dirty="0"/>
          </a:p>
          <a:p>
            <a:endParaRPr lang="en-US" dirty="0"/>
          </a:p>
        </p:txBody>
      </p:sp>
      <p:sp>
        <p:nvSpPr>
          <p:cNvPr id="4" name="Slide Number Placeholder 3"/>
          <p:cNvSpPr>
            <a:spLocks noGrp="1"/>
          </p:cNvSpPr>
          <p:nvPr>
            <p:ph type="sldNum" sz="quarter" idx="5"/>
          </p:nvPr>
        </p:nvSpPr>
        <p:spPr/>
        <p:txBody>
          <a:bodyPr/>
          <a:lstStyle/>
          <a:p>
            <a:fld id="{1B47418C-6D57-41FC-8795-A3959CF4707B}" type="slidenum">
              <a:rPr lang="en-US" smtClean="0"/>
              <a:t>49</a:t>
            </a:fld>
            <a:endParaRPr lang="en-US"/>
          </a:p>
        </p:txBody>
      </p:sp>
    </p:spTree>
    <p:extLst>
      <p:ext uri="{BB962C8B-B14F-4D97-AF65-F5344CB8AC3E}">
        <p14:creationId xmlns:p14="http://schemas.microsoft.com/office/powerpoint/2010/main" val="6307694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pPr marL="228600" indent="-228600">
              <a:buFont typeface="+mj-lt"/>
              <a:buAutoNum type="arabicPeriod"/>
            </a:pPr>
            <a:r>
              <a:rPr lang="en-US" dirty="0"/>
              <a:t>Financial Incentives reduce the cost of EVs and Charging infrastructure.  The most common </a:t>
            </a:r>
            <a:r>
              <a:rPr lang="en-US" dirty="0" smtClean="0"/>
              <a:t>types </a:t>
            </a:r>
            <a:r>
              <a:rPr lang="en-US" dirty="0"/>
              <a:t>are subsidies, rebates, waived user fees, and tax exemptions</a:t>
            </a:r>
          </a:p>
          <a:p>
            <a:pPr marL="228600" indent="-228600">
              <a:buFont typeface="+mj-lt"/>
              <a:buAutoNum type="arabicPeriod"/>
            </a:pPr>
            <a:r>
              <a:rPr lang="en-US" dirty="0"/>
              <a:t>Non-financial incentives offer other benefits to consumers including unrestricted access to lanes reserved for HOV and free parking/charging</a:t>
            </a:r>
          </a:p>
          <a:p>
            <a:pPr marL="228600" indent="-228600">
              <a:buFont typeface="+mj-lt"/>
              <a:buAutoNum type="arabicPeriod"/>
            </a:pPr>
            <a:r>
              <a:rPr lang="en-US" dirty="0"/>
              <a:t>Public charging deployment provides access to charging away from home.  Many regional governments and utilities have invested in the deployment of public chargers and some also offer free charging.  </a:t>
            </a:r>
          </a:p>
          <a:p>
            <a:pPr marL="228600" indent="-228600">
              <a:buFont typeface="+mj-lt"/>
              <a:buAutoNum type="arabicPeriod"/>
            </a:pPr>
            <a:r>
              <a:rPr lang="en-US" dirty="0"/>
              <a:t>Carbon Pricing increases the price of fuels and activities that generate carbon emissions and </a:t>
            </a:r>
            <a:r>
              <a:rPr lang="en-US" dirty="0" smtClean="0"/>
              <a:t>makes </a:t>
            </a:r>
            <a:r>
              <a:rPr lang="en-US" dirty="0"/>
              <a:t>low-carbon electricity even cheaper than gasoline.  For example, gas prices would increase roughly 7 cents per </a:t>
            </a:r>
            <a:r>
              <a:rPr lang="en-US" dirty="0" err="1"/>
              <a:t>litre</a:t>
            </a:r>
            <a:r>
              <a:rPr lang="en-US" dirty="0"/>
              <a:t> with a carbon price of $30/</a:t>
            </a:r>
            <a:r>
              <a:rPr lang="en-US" dirty="0" err="1"/>
              <a:t>tonne</a:t>
            </a:r>
            <a:r>
              <a:rPr lang="en-US" dirty="0"/>
              <a:t>.  The two main types of carbon pricing policies are carbon taxes and cap-and-invest programs</a:t>
            </a:r>
          </a:p>
          <a:p>
            <a:pPr marL="228600" indent="-228600">
              <a:buFont typeface="+mj-lt"/>
              <a:buAutoNum type="arabicPeriod"/>
            </a:pPr>
            <a:r>
              <a:rPr lang="en-US" dirty="0"/>
              <a:t>Building regulations can make the installation of home charging cheaper and easier.  This can include building codes or by-laws which mandate a certain level of charging access in new buildings.  Regulations can also require the installation of circuits to support EV charging, or result in “right-to- charge” bylaws that empower individuals to set up charging infrastructure in apartments, </a:t>
            </a:r>
            <a:r>
              <a:rPr lang="en-US" dirty="0" smtClean="0"/>
              <a:t>condos, </a:t>
            </a:r>
            <a:r>
              <a:rPr lang="en-US" dirty="0"/>
              <a:t>and townhomes.</a:t>
            </a:r>
          </a:p>
          <a:p>
            <a:pPr marL="228600" indent="-228600">
              <a:buFont typeface="+mj-lt"/>
              <a:buAutoNum type="arabicPeriod"/>
            </a:pPr>
            <a:r>
              <a:rPr lang="en-US" dirty="0"/>
              <a:t>Information campaigns educate the public about EVs and charging and include public sponsored advertising, consumer outreach, informational websites, and vehicle labeling.  </a:t>
            </a:r>
          </a:p>
          <a:p>
            <a:pPr marL="228600" indent="-228600">
              <a:buFont typeface="+mj-lt"/>
              <a:buAutoNum type="arabicPeriod"/>
            </a:pPr>
            <a:r>
              <a:rPr lang="en-US" dirty="0"/>
              <a:t>Other demand focused </a:t>
            </a:r>
            <a:r>
              <a:rPr lang="en-US" dirty="0" smtClean="0"/>
              <a:t>policies </a:t>
            </a:r>
            <a:r>
              <a:rPr lang="en-US" dirty="0"/>
              <a:t>include government investment in EVs for public fleets and planning efforts related to EVs. </a:t>
            </a:r>
          </a:p>
          <a:p>
            <a:endParaRPr lang="en-US" dirty="0"/>
          </a:p>
          <a:p>
            <a:r>
              <a:rPr lang="en-US" dirty="0"/>
              <a:t>Sources:</a:t>
            </a:r>
          </a:p>
          <a:p>
            <a:pPr marL="171450" indent="-171450">
              <a:buFont typeface="Arial" panose="020B0604020202020204" pitchFamily="34" charset="0"/>
              <a:buChar char="•"/>
            </a:pPr>
            <a:r>
              <a:rPr lang="en-US" dirty="0"/>
              <a:t> </a:t>
            </a:r>
            <a:r>
              <a:rPr lang="en-US" dirty="0">
                <a:hlinkClick r:id="rId3"/>
              </a:rPr>
              <a:t>https://sfustart.files.wordpress.com/2016/11/canadas-electric-vehicle-policy-report-card.pdf</a:t>
            </a:r>
            <a:endParaRPr lang="en-US" dirty="0"/>
          </a:p>
          <a:p>
            <a:pPr marL="171450" indent="-171450">
              <a:buFont typeface="Arial" panose="020B0604020202020204" pitchFamily="34" charset="0"/>
              <a:buChar char="•"/>
            </a:pPr>
            <a:r>
              <a:rPr lang="en-US" dirty="0"/>
              <a:t> </a:t>
            </a:r>
            <a:r>
              <a:rPr lang="en-US" dirty="0">
                <a:hlinkClick r:id="rId4"/>
              </a:rPr>
              <a:t>https://www.tc.gc.ca/en/services/road/innovative-technologies/zero-emission-vehicles.html</a:t>
            </a:r>
            <a:endParaRPr lang="en-US" dirty="0"/>
          </a:p>
          <a:p>
            <a:pPr marL="171450" indent="-171450">
              <a:buFont typeface="Arial" panose="020B0604020202020204" pitchFamily="34" charset="0"/>
              <a:buChar char="•"/>
            </a:pPr>
            <a:r>
              <a:rPr lang="en-US" dirty="0"/>
              <a:t> </a:t>
            </a:r>
            <a:r>
              <a:rPr lang="en-US" dirty="0">
                <a:hlinkClick r:id="rId5"/>
              </a:rPr>
              <a:t>https://www.canada.ca/en/transport-canada/news/2019/04/government-of-canada-invests-in-zero-emission-vehicles.html</a:t>
            </a:r>
            <a:endParaRPr lang="en-US" dirty="0"/>
          </a:p>
        </p:txBody>
      </p:sp>
      <p:sp>
        <p:nvSpPr>
          <p:cNvPr id="4" name="Slide Number Placeholder 3"/>
          <p:cNvSpPr>
            <a:spLocks noGrp="1"/>
          </p:cNvSpPr>
          <p:nvPr>
            <p:ph type="sldNum" sz="quarter" idx="5"/>
          </p:nvPr>
        </p:nvSpPr>
        <p:spPr/>
        <p:txBody>
          <a:bodyPr/>
          <a:lstStyle/>
          <a:p>
            <a:fld id="{1B47418C-6D57-41FC-8795-A3959CF4707B}" type="slidenum">
              <a:rPr lang="en-US" smtClean="0"/>
              <a:t>50</a:t>
            </a:fld>
            <a:endParaRPr lang="en-US"/>
          </a:p>
        </p:txBody>
      </p:sp>
    </p:spTree>
    <p:extLst>
      <p:ext uri="{BB962C8B-B14F-4D97-AF65-F5344CB8AC3E}">
        <p14:creationId xmlns:p14="http://schemas.microsoft.com/office/powerpoint/2010/main" val="32800772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Zero Emission Vehicle </a:t>
            </a:r>
            <a:r>
              <a:rPr lang="en-US" sz="1200" dirty="0"/>
              <a:t>(ZEV) mandates require auto manufacturers to sell a minimum % of electric or hydrogen fuel cell vehicles, encouraging automakers to research, develop, and market a wider variety of </a:t>
            </a:r>
            <a:r>
              <a:rPr lang="en-US" sz="1200" dirty="0" smtClean="0"/>
              <a:t>models, </a:t>
            </a:r>
            <a:r>
              <a:rPr lang="en-US" sz="1200" dirty="0"/>
              <a:t>and potentially lower sales prices as well </a:t>
            </a:r>
            <a:endParaRPr lang="en-US" sz="1200" dirty="0">
              <a:solidFill>
                <a:schemeClr val="bg2">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Verdana" panose="020B0604030504040204" pitchFamily="34" charset="0"/>
                <a:ea typeface="Verdana" panose="020B0604030504040204" pitchFamily="34" charset="0"/>
                <a:cs typeface="Verdana" panose="020B0604030504040204" pitchFamily="34" charset="0"/>
              </a:rPr>
              <a:t>Research and Development </a:t>
            </a:r>
            <a:r>
              <a:rPr lang="en-US" sz="1200" dirty="0">
                <a:latin typeface="Verdana" panose="020B0604030504040204" pitchFamily="34" charset="0"/>
                <a:ea typeface="Verdana" panose="020B0604030504040204" pitchFamily="34" charset="0"/>
                <a:cs typeface="Verdana" panose="020B0604030504040204" pitchFamily="34" charset="0"/>
              </a:rPr>
              <a:t>support provides government funding for technology innovation and development related to EVs (e.g. development of batteries, electric drivetrain innovation, or electric vehicle demonstrations)</a:t>
            </a:r>
            <a:endParaRPr lang="en-US" sz="1200" dirty="0">
              <a:solidFill>
                <a:schemeClr val="bg2">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Verdana" panose="020B0604030504040204" pitchFamily="34" charset="0"/>
                <a:ea typeface="Verdana" panose="020B0604030504040204" pitchFamily="34" charset="0"/>
                <a:cs typeface="Verdana" panose="020B0604030504040204" pitchFamily="34" charset="0"/>
              </a:rPr>
              <a:t>Low Carbon Fuel Standards </a:t>
            </a:r>
            <a:r>
              <a:rPr lang="en-US" sz="1200" dirty="0">
                <a:latin typeface="Verdana" panose="020B0604030504040204" pitchFamily="34" charset="0"/>
                <a:ea typeface="Verdana" panose="020B0604030504040204" pitchFamily="34" charset="0"/>
                <a:cs typeface="Verdana" panose="020B0604030504040204" pitchFamily="34" charset="0"/>
              </a:rPr>
              <a:t>require fuel suppliers to reduce carbon intensity of the fuels they sell in a regulated region. A fuel supplier can meet requirements by purchasing credits from electric utilities that supply electricity to EVs, creating an incentive for utilities to support EV deployment (to build more chargers or lower electricity rates for EV users)</a:t>
            </a:r>
          </a:p>
          <a:p>
            <a:pPr marL="0" indent="0">
              <a:buFont typeface="Arial"/>
              <a:buNone/>
            </a:pPr>
            <a:r>
              <a:rPr lang="en-US" sz="1200" b="1" dirty="0"/>
              <a:t>Vehicle Emissions Standards </a:t>
            </a:r>
            <a:r>
              <a:rPr lang="en-US" sz="1200" dirty="0"/>
              <a:t>specify a required maximum level of tailpipe emissions for each vehicle class.  Because EVs produce zero tailpipe emissions, their sale can help automakers comply.</a:t>
            </a:r>
            <a:endParaRPr lang="en-US" sz="1200" dirty="0">
              <a:solidFill>
                <a:schemeClr val="bg2">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Support for Local Industry Development </a:t>
            </a:r>
            <a:r>
              <a:rPr lang="en-US" sz="1200" dirty="0"/>
              <a:t>related to electric vehicle development (including electric bikes, motorcycles, </a:t>
            </a:r>
            <a:endParaRPr lang="en-US" dirty="0"/>
          </a:p>
          <a:p>
            <a:endParaRPr lang="en-US" dirty="0"/>
          </a:p>
          <a:p>
            <a:r>
              <a:rPr lang="en-US" dirty="0"/>
              <a:t>Sources:</a:t>
            </a:r>
          </a:p>
          <a:p>
            <a:pPr marL="171450" indent="-171450">
              <a:buFont typeface="Arial" panose="020B0604020202020204" pitchFamily="34" charset="0"/>
              <a:buChar char="•"/>
            </a:pPr>
            <a:r>
              <a:rPr lang="en-US" dirty="0"/>
              <a:t> </a:t>
            </a:r>
            <a:r>
              <a:rPr lang="en-US" dirty="0">
                <a:hlinkClick r:id="rId3"/>
              </a:rPr>
              <a:t>https://sfustart.files.wordpress.com/2016/11/canadas-electric-vehicle-policy-report-card.pdf</a:t>
            </a:r>
            <a:endParaRPr lang="en-US" dirty="0"/>
          </a:p>
          <a:p>
            <a:pPr marL="171450" indent="-171450">
              <a:buFont typeface="Arial" panose="020B0604020202020204" pitchFamily="34" charset="0"/>
              <a:buChar char="•"/>
            </a:pPr>
            <a:r>
              <a:rPr lang="en-US" dirty="0"/>
              <a:t> </a:t>
            </a:r>
            <a:r>
              <a:rPr lang="en-US" dirty="0">
                <a:hlinkClick r:id="rId4"/>
              </a:rPr>
              <a:t>https://www.tc.gc.ca/en/services/road/innovative-technologies/zero-emission-vehicles.html</a:t>
            </a:r>
            <a:endParaRPr lang="en-US" dirty="0"/>
          </a:p>
          <a:p>
            <a:pPr marL="171450" indent="-171450">
              <a:buFont typeface="Arial" panose="020B0604020202020204" pitchFamily="34" charset="0"/>
              <a:buChar char="•"/>
            </a:pPr>
            <a:r>
              <a:rPr lang="en-US" dirty="0"/>
              <a:t> </a:t>
            </a:r>
            <a:r>
              <a:rPr lang="en-US" dirty="0">
                <a:hlinkClick r:id="rId5"/>
              </a:rPr>
              <a:t>https://www.canada.ca/en/transport-canada/news/2019/04/government-of-canada-invests-in-zero-emission-vehicles.html</a:t>
            </a:r>
            <a:endParaRPr lang="en-US" dirty="0"/>
          </a:p>
        </p:txBody>
      </p:sp>
      <p:sp>
        <p:nvSpPr>
          <p:cNvPr id="4" name="Slide Number Placeholder 3"/>
          <p:cNvSpPr>
            <a:spLocks noGrp="1"/>
          </p:cNvSpPr>
          <p:nvPr>
            <p:ph type="sldNum" sz="quarter" idx="5"/>
          </p:nvPr>
        </p:nvSpPr>
        <p:spPr/>
        <p:txBody>
          <a:bodyPr/>
          <a:lstStyle/>
          <a:p>
            <a:fld id="{1B47418C-6D57-41FC-8795-A3959CF4707B}" type="slidenum">
              <a:rPr lang="en-US" smtClean="0"/>
              <a:t>51</a:t>
            </a:fld>
            <a:endParaRPr lang="en-US"/>
          </a:p>
        </p:txBody>
      </p:sp>
    </p:spTree>
    <p:extLst>
      <p:ext uri="{BB962C8B-B14F-4D97-AF65-F5344CB8AC3E}">
        <p14:creationId xmlns:p14="http://schemas.microsoft.com/office/powerpoint/2010/main" val="30061242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A4322351-D38E-1542-94DA-8046979E495D}"/>
              </a:ext>
            </a:extLst>
          </p:cNvPr>
          <p:cNvSpPr>
            <a:spLocks noGrp="1"/>
          </p:cNvSpPr>
          <p:nvPr>
            <p:ph type="body" idx="1"/>
          </p:nvPr>
        </p:nvSpPr>
        <p:spPr/>
        <p:txBody>
          <a:bodyPr/>
          <a:lstStyle/>
          <a:p>
            <a:r>
              <a:rPr lang="en-US" dirty="0"/>
              <a:t>"Right to charge" legislation/ordinances so MUD dwellers can't be denied the right to plug-in.  Rebates for low-income need to be point of sale.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options available in off-road applications</a:t>
            </a:r>
          </a:p>
          <a:p>
            <a:r>
              <a:rPr lang="en-US" dirty="0"/>
              <a:t>	many utilities offering incentives for commercial electric mowers and some for home use too</a:t>
            </a:r>
          </a:p>
          <a:p>
            <a:r>
              <a:rPr lang="en-US" dirty="0"/>
              <a:t>	Farm equipment in development, some tractor conversions already out there</a:t>
            </a:r>
          </a:p>
          <a:p>
            <a:r>
              <a:rPr lang="en-US" dirty="0"/>
              <a:t>Hydrogen, biofuels also possibilities in this sector</a:t>
            </a:r>
          </a:p>
        </p:txBody>
      </p:sp>
      <p:sp>
        <p:nvSpPr>
          <p:cNvPr id="4" name="Slide Number Placeholder 3"/>
          <p:cNvSpPr>
            <a:spLocks noGrp="1"/>
          </p:cNvSpPr>
          <p:nvPr>
            <p:ph type="sldNum" sz="quarter" idx="5"/>
          </p:nvPr>
        </p:nvSpPr>
        <p:spPr/>
        <p:txBody>
          <a:bodyPr/>
          <a:lstStyle/>
          <a:p>
            <a:fld id="{1B47418C-6D57-41FC-8795-A3959CF4707B}" type="slidenum">
              <a:rPr lang="en-US" smtClean="0"/>
              <a:t>54</a:t>
            </a:fld>
            <a:endParaRPr lang="en-US"/>
          </a:p>
        </p:txBody>
      </p:sp>
    </p:spTree>
    <p:extLst>
      <p:ext uri="{BB962C8B-B14F-4D97-AF65-F5344CB8AC3E}">
        <p14:creationId xmlns:p14="http://schemas.microsoft.com/office/powerpoint/2010/main" val="39056405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C2F8E01A-3F01-46E4-A2E0-921A83042A5B}"/>
              </a:ext>
            </a:extLst>
          </p:cNvPr>
          <p:cNvSpPr>
            <a:spLocks noGrp="1"/>
          </p:cNvSpPr>
          <p:nvPr>
            <p:ph type="body" idx="1"/>
          </p:nvPr>
        </p:nvSpPr>
        <p:spPr/>
        <p:txBody>
          <a:bodyPr/>
          <a:lstStyle/>
          <a:p>
            <a:r>
              <a:rPr lang="en-US" dirty="0" smtClean="0"/>
              <a:t>Karen</a:t>
            </a:r>
            <a:r>
              <a:rPr lang="en-US" baseline="0" dirty="0" smtClean="0"/>
              <a:t> </a:t>
            </a:r>
            <a:r>
              <a:rPr lang="en-US" baseline="0" dirty="0" err="1" smtClean="0"/>
              <a:t>Glitman</a:t>
            </a:r>
            <a:r>
              <a:rPr lang="en-US" dirty="0" smtClean="0"/>
              <a:t> </a:t>
            </a:r>
            <a:r>
              <a:rPr lang="en-US" dirty="0"/>
              <a:t>- We talk about the 3 pillars of successful incentive programs: 1. Outreach. Marketing</a:t>
            </a:r>
            <a:r>
              <a:rPr lang="en-US" dirty="0" smtClean="0"/>
              <a:t>, education, </a:t>
            </a:r>
            <a:r>
              <a:rPr lang="en-US" dirty="0"/>
              <a:t>and outreach, 2. Design. Customer support and user-friendly application features, 3. Transparency. Create program and market intelligence through program transparency &amp; evaluation that actively informs program improvement over time, and empowers stakeholders throughout the EV ecosystem to make evidence-informed decisions</a:t>
            </a:r>
          </a:p>
        </p:txBody>
      </p:sp>
    </p:spTree>
    <p:extLst>
      <p:ext uri="{BB962C8B-B14F-4D97-AF65-F5344CB8AC3E}">
        <p14:creationId xmlns:p14="http://schemas.microsoft.com/office/powerpoint/2010/main" val="27325194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C9264063-5116-074D-84A1-A6EC3277A9AA}"/>
              </a:ext>
            </a:extLst>
          </p:cNvPr>
          <p:cNvSpPr>
            <a:spLocks noGrp="1"/>
          </p:cNvSpPr>
          <p:nvPr>
            <p:ph type="body" idx="1"/>
          </p:nvPr>
        </p:nvSpPr>
        <p:spPr/>
        <p:txBody>
          <a:bodyPr/>
          <a:lstStyle/>
          <a:p>
            <a:r>
              <a:rPr lang="en-US" dirty="0"/>
              <a:t>Sources: </a:t>
            </a:r>
          </a:p>
          <a:p>
            <a:pPr marL="171450" indent="-171450">
              <a:buFont typeface="Arial" panose="020B0604020202020204" pitchFamily="34" charset="0"/>
              <a:buChar char="•"/>
            </a:pPr>
            <a:r>
              <a:rPr lang="en-US" dirty="0"/>
              <a:t>EV Charging in China and the US. Feb 2019. </a:t>
            </a:r>
            <a:r>
              <a:rPr lang="en-US" dirty="0" err="1"/>
              <a:t>EnergyPolicy.Columbia.edu</a:t>
            </a:r>
            <a:endParaRPr lang="en-US" dirty="0"/>
          </a:p>
          <a:p>
            <a:pPr marL="171450" indent="-171450">
              <a:buFont typeface="Arial" panose="020B0604020202020204" pitchFamily="34" charset="0"/>
              <a:buChar char="•"/>
            </a:pPr>
            <a:r>
              <a:rPr lang="en-US" dirty="0">
                <a:hlinkClick r:id="rId3"/>
              </a:rPr>
              <a:t>https://elbil.no/english/norwegian-ev-policy/</a:t>
            </a:r>
            <a:endParaRPr lang="en-US" dirty="0"/>
          </a:p>
          <a:p>
            <a:pPr marL="171450" indent="-171450">
              <a:buFont typeface="Arial" panose="020B0604020202020204" pitchFamily="34" charset="0"/>
              <a:buChar char="•"/>
            </a:pPr>
            <a:r>
              <a:rPr lang="en-US" sz="1200" kern="1200" dirty="0">
                <a:solidFill>
                  <a:schemeClr val="tx1"/>
                </a:solidFill>
                <a:effectLst/>
                <a:latin typeface="+mn-lt"/>
                <a:ea typeface="+mn-ea"/>
                <a:cs typeface="+mn-cs"/>
                <a:hlinkClick r:id="rId4"/>
              </a:rPr>
              <a:t>https://www.visualcapitalist.com/electric-vehicle-sales/</a:t>
            </a:r>
            <a:r>
              <a:rPr lang="en-US" dirty="0">
                <a:effectLst/>
              </a:rPr>
              <a:t> </a:t>
            </a:r>
            <a:endParaRPr lang="en-US" dirty="0"/>
          </a:p>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Important to continue work on reducing vehicle travel – efficiency first</a:t>
            </a:r>
          </a:p>
          <a:p>
            <a:r>
              <a:rPr lang="en-US" sz="1100" dirty="0"/>
              <a:t>Tough nut to crack in Vermont, with a rural population that is accustomed to getting around with cars</a:t>
            </a:r>
          </a:p>
          <a:p>
            <a:r>
              <a:rPr lang="en-US" sz="1100" dirty="0"/>
              <a:t>Vehicle Miles Traveled (VMT) increased 4.3% between 2013-2017; per capita VMT also up 4.6%; overall VMT still down 6% from 2003 peak – recession/economics can significantly </a:t>
            </a:r>
            <a:r>
              <a:rPr lang="en-US" sz="1100" dirty="0" smtClean="0"/>
              <a:t>reduce, </a:t>
            </a:r>
            <a:r>
              <a:rPr lang="en-US" sz="1100" dirty="0"/>
              <a:t>as well as demographics (fewer children, school trips, etc)</a:t>
            </a:r>
          </a:p>
          <a:p>
            <a:endParaRPr lang="en-US" sz="1100" dirty="0"/>
          </a:p>
          <a:p>
            <a:r>
              <a:rPr lang="en-US" sz="1100" dirty="0"/>
              <a:t>Secondary benefits of increasing transit could result in up to three times as much reduction in carbon emissions as the primary impacts.</a:t>
            </a:r>
          </a:p>
          <a:p>
            <a:endParaRPr lang="en-US" sz="1100" dirty="0"/>
          </a:p>
          <a:p>
            <a:r>
              <a:rPr lang="en-US" sz="1100" dirty="0"/>
              <a:t>Vermont </a:t>
            </a:r>
            <a:r>
              <a:rPr lang="en-US" sz="1100" dirty="0" smtClean="0"/>
              <a:t>is</a:t>
            </a:r>
            <a:r>
              <a:rPr lang="en-US" sz="1100" baseline="0" dirty="0" smtClean="0"/>
              <a:t> </a:t>
            </a:r>
            <a:r>
              <a:rPr lang="en-US" sz="1100" dirty="0" smtClean="0"/>
              <a:t>also </a:t>
            </a:r>
            <a:r>
              <a:rPr lang="en-US" sz="1100" dirty="0"/>
              <a:t>furthering the benefits of transit by working to electrify buses – 2 expected in Burlington this fall, 2 more in Montpelier area next year, more on this way with VW mitigation funded pilot for electric school and transit buses – RFQ responses due August 16.</a:t>
            </a:r>
          </a:p>
        </p:txBody>
      </p:sp>
      <p:sp>
        <p:nvSpPr>
          <p:cNvPr id="4" name="Slide Number Placeholder 3"/>
          <p:cNvSpPr>
            <a:spLocks noGrp="1"/>
          </p:cNvSpPr>
          <p:nvPr>
            <p:ph type="sldNum" sz="quarter" idx="5"/>
          </p:nvPr>
        </p:nvSpPr>
        <p:spPr/>
        <p:txBody>
          <a:bodyPr/>
          <a:lstStyle/>
          <a:p>
            <a:fld id="{7DC6D971-52F9-C348-9E8D-351D0D555D46}" type="slidenum">
              <a:rPr lang="en-US" smtClean="0"/>
              <a:t>6</a:t>
            </a:fld>
            <a:endParaRPr lang="en-US"/>
          </a:p>
        </p:txBody>
      </p:sp>
    </p:spTree>
    <p:extLst>
      <p:ext uri="{BB962C8B-B14F-4D97-AF65-F5344CB8AC3E}">
        <p14:creationId xmlns:p14="http://schemas.microsoft.com/office/powerpoint/2010/main" val="30260043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92EEE0C9-ECF9-4ABC-81E5-035F475F15A5}"/>
              </a:ext>
            </a:extLst>
          </p:cNvPr>
          <p:cNvSpPr>
            <a:spLocks noGrp="1"/>
          </p:cNvSpPr>
          <p:nvPr>
            <p:ph type="body" idx="1"/>
          </p:nvPr>
        </p:nvSpPr>
        <p:spPr/>
        <p:txBody>
          <a:bodyPr/>
          <a:lstStyle/>
          <a:p>
            <a:r>
              <a:rPr lang="en-US">
                <a:hlinkClick r:id="rId3"/>
              </a:rPr>
              <a:t>https://cleanvehiclerebate.org/eng/rebate-statistics</a:t>
            </a:r>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AB9F4AF3-1886-C64F-B974-2E4F4A18B541}"/>
              </a:ext>
            </a:extLst>
          </p:cNvPr>
          <p:cNvSpPr>
            <a:spLocks noGrp="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0000"/>
              </a:lnSpc>
              <a:buFont typeface="Arial" panose="020B0604020202020204" pitchFamily="34" charset="0"/>
              <a:buChar char="•"/>
            </a:pPr>
            <a:r>
              <a:rPr lang="en-US" sz="1200" b="0" i="0" kern="1200" dirty="0">
                <a:solidFill>
                  <a:schemeClr val="tx1"/>
                </a:solidFill>
                <a:effectLst/>
                <a:latin typeface="+mn-lt"/>
                <a:ea typeface="+mn-ea"/>
                <a:cs typeface="+mn-cs"/>
              </a:rPr>
              <a:t>On the other end of the spectrum, Alberta, Manitoba, Newfoundland and Labrador, New Brunswick, Nova Scotia, and Saskatchewan, do not currently appear to have legislation or programs to encourage the adoption of ZEV or hybrid vehicles. A number of these provinces previously had rebate programs to incentivize the purchase or lease of low-emission vehicles or ZEVs, but these are no longer in place.</a:t>
            </a:r>
            <a:endParaRPr lang="en-US" sz="2000" dirty="0"/>
          </a:p>
          <a:p>
            <a:pPr marL="0" indent="0">
              <a:lnSpc>
                <a:spcPct val="100000"/>
              </a:lnSpc>
              <a:buNone/>
            </a:pPr>
            <a:endParaRPr lang="en-US" sz="2000" dirty="0"/>
          </a:p>
          <a:p>
            <a:pPr marL="0" indent="0">
              <a:lnSpc>
                <a:spcPct val="100000"/>
              </a:lnSpc>
              <a:buNone/>
            </a:pPr>
            <a:r>
              <a:rPr lang="en-US" sz="2000" dirty="0"/>
              <a:t>Plug In vs. All-Electric - </a:t>
            </a:r>
            <a:r>
              <a:rPr lang="en-US" sz="1600" dirty="0"/>
              <a:t>PHEV growing slightly faster</a:t>
            </a:r>
            <a:endParaRPr lang="en-US" dirty="0"/>
          </a:p>
          <a:p>
            <a:endParaRPr lang="en-US" dirty="0"/>
          </a:p>
          <a:p>
            <a:r>
              <a:rPr lang="en-US" dirty="0"/>
              <a:t>Sources:</a:t>
            </a:r>
          </a:p>
          <a:p>
            <a:pPr marL="171450" indent="-171450">
              <a:buFont typeface="Arial" panose="020B0604020202020204" pitchFamily="34" charset="0"/>
              <a:buChar char="•"/>
            </a:pPr>
            <a:r>
              <a:rPr lang="en-US" dirty="0"/>
              <a:t>Canada – Electric Mobility Canada</a:t>
            </a:r>
          </a:p>
          <a:p>
            <a:pPr marL="171450" indent="-171450">
              <a:buFont typeface="Arial" panose="020B0604020202020204" pitchFamily="34" charset="0"/>
              <a:buChar char="•"/>
            </a:pPr>
            <a:r>
              <a:rPr lang="en-US" dirty="0"/>
              <a:t>Canadian </a:t>
            </a:r>
            <a:r>
              <a:rPr lang="en-US" dirty="0" err="1"/>
              <a:t>Govt</a:t>
            </a:r>
            <a:r>
              <a:rPr lang="en-US" dirty="0"/>
              <a:t> - </a:t>
            </a:r>
            <a:r>
              <a:rPr lang="en-US" dirty="0">
                <a:hlinkClick r:id="rId3"/>
              </a:rPr>
              <a:t>https://www.nrcan.gc.ca/energy/transportation/alternative-fuels/resources/21312</a:t>
            </a:r>
            <a:endParaRPr lang="en-US" dirty="0"/>
          </a:p>
          <a:p>
            <a:pPr marL="171450" indent="-171450">
              <a:buFont typeface="Arial" panose="020B0604020202020204" pitchFamily="34" charset="0"/>
              <a:buChar char="•"/>
            </a:pPr>
            <a:r>
              <a:rPr lang="en-US" dirty="0">
                <a:hlinkClick r:id="rId4"/>
              </a:rPr>
              <a:t>https://www.fleetcarma.com/electric-vehicles-sales-update-q3-2018-canada/</a:t>
            </a:r>
            <a:endParaRPr lang="en-US" dirty="0"/>
          </a:p>
          <a:p>
            <a:pPr marL="171450" indent="-171450">
              <a:buFont typeface="Arial" panose="020B0604020202020204" pitchFamily="34" charset="0"/>
              <a:buChar char="•"/>
            </a:pPr>
            <a:r>
              <a:rPr lang="en-US" dirty="0"/>
              <a:t> </a:t>
            </a:r>
            <a:r>
              <a:rPr lang="en-US" dirty="0">
                <a:hlinkClick r:id="rId5"/>
              </a:rPr>
              <a:t>https://www.nationalobserver.com/2019/01/18/news/electric-vehicle-strategy-sputters-provinces-battle-it-out-green-policies</a:t>
            </a:r>
            <a:endParaRPr lang="en-US" dirty="0"/>
          </a:p>
        </p:txBody>
      </p:sp>
      <p:sp>
        <p:nvSpPr>
          <p:cNvPr id="4" name="Slide Number Placeholder 3"/>
          <p:cNvSpPr>
            <a:spLocks noGrp="1"/>
          </p:cNvSpPr>
          <p:nvPr>
            <p:ph type="sldNum" sz="quarter" idx="5"/>
          </p:nvPr>
        </p:nvSpPr>
        <p:spPr/>
        <p:txBody>
          <a:bodyPr/>
          <a:lstStyle/>
          <a:p>
            <a:fld id="{1B47418C-6D57-41FC-8795-A3959CF4707B}" type="slidenum">
              <a:rPr lang="en-US" smtClean="0"/>
              <a:t>61</a:t>
            </a:fld>
            <a:endParaRPr lang="en-US"/>
          </a:p>
        </p:txBody>
      </p:sp>
    </p:spTree>
    <p:extLst>
      <p:ext uri="{BB962C8B-B14F-4D97-AF65-F5344CB8AC3E}">
        <p14:creationId xmlns:p14="http://schemas.microsoft.com/office/powerpoint/2010/main" val="12244537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https://www.fleetcarma.com/electric-vehicles-sales-update-q3-2018-canada/</a:t>
            </a:r>
            <a:endParaRPr lang="en-US"/>
          </a:p>
          <a:p>
            <a:r>
              <a:rPr lang="en-US"/>
              <a:t>Quebec – lower electric rates and higher gasoline prices</a:t>
            </a:r>
          </a:p>
          <a:p>
            <a:endParaRPr lang="en-US"/>
          </a:p>
        </p:txBody>
      </p:sp>
      <p:sp>
        <p:nvSpPr>
          <p:cNvPr id="4" name="Slide Number Placeholder 3"/>
          <p:cNvSpPr>
            <a:spLocks noGrp="1"/>
          </p:cNvSpPr>
          <p:nvPr>
            <p:ph type="sldNum" sz="quarter" idx="5"/>
          </p:nvPr>
        </p:nvSpPr>
        <p:spPr/>
        <p:txBody>
          <a:bodyPr/>
          <a:lstStyle/>
          <a:p>
            <a:fld id="{1B47418C-6D57-41FC-8795-A3959CF4707B}" type="slidenum">
              <a:rPr lang="en-US" smtClean="0"/>
              <a:t>62</a:t>
            </a:fld>
            <a:endParaRPr lang="en-US"/>
          </a:p>
        </p:txBody>
      </p:sp>
    </p:spTree>
    <p:extLst>
      <p:ext uri="{BB962C8B-B14F-4D97-AF65-F5344CB8AC3E}">
        <p14:creationId xmlns:p14="http://schemas.microsoft.com/office/powerpoint/2010/main" val="38839987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400" b="1" dirty="0">
                <a:latin typeface="Verdana" panose="020B0604030504040204" pitchFamily="34" charset="0"/>
                <a:ea typeface="Verdana" panose="020B0604030504040204" pitchFamily="34" charset="0"/>
                <a:cs typeface="Verdana" panose="020B0604030504040204" pitchFamily="34" charset="0"/>
              </a:rPr>
              <a:t>Low Carbon Fuel Standards </a:t>
            </a:r>
            <a:r>
              <a:rPr lang="en-US" sz="4400" dirty="0">
                <a:latin typeface="Verdana" panose="020B0604030504040204" pitchFamily="34" charset="0"/>
                <a:ea typeface="Verdana" panose="020B0604030504040204" pitchFamily="34" charset="0"/>
                <a:cs typeface="Verdana" panose="020B0604030504040204" pitchFamily="34" charset="0"/>
              </a:rPr>
              <a:t>require fuel suppliers to reduce carbon intensity of the fuels they sell in a regulated region. Requirements can be met by purchasing credits from utilities creating an incentive for utilities to support EV deployment</a:t>
            </a:r>
          </a:p>
          <a:p>
            <a:pPr marL="0" indent="0">
              <a:lnSpc>
                <a:spcPct val="120000"/>
              </a:lnSpc>
              <a:buFont typeface="Arial"/>
              <a:buNone/>
            </a:pPr>
            <a:endParaRPr lang="en-US" sz="4200" b="1" dirty="0"/>
          </a:p>
          <a:p>
            <a:pPr marL="0" indent="0">
              <a:lnSpc>
                <a:spcPct val="120000"/>
              </a:lnSpc>
              <a:buFont typeface="Arial"/>
              <a:buNone/>
            </a:pPr>
            <a:r>
              <a:rPr lang="en-US" sz="4200" b="1" dirty="0"/>
              <a:t>Clean Energy Vehicle Program (2011)</a:t>
            </a:r>
          </a:p>
          <a:p>
            <a:pPr>
              <a:lnSpc>
                <a:spcPct val="120000"/>
              </a:lnSpc>
            </a:pPr>
            <a:r>
              <a:rPr lang="en-US" sz="3200" b="1" dirty="0"/>
              <a:t>Point of Sale Incentives for purchase or lease of passenger CEVs</a:t>
            </a:r>
            <a:endParaRPr lang="en-US" sz="3200" dirty="0"/>
          </a:p>
          <a:p>
            <a:pPr lvl="1">
              <a:lnSpc>
                <a:spcPct val="120000"/>
              </a:lnSpc>
              <a:buFont typeface="Wingdings" pitchFamily="2" charset="2"/>
              <a:buChar char="ü"/>
            </a:pPr>
            <a:r>
              <a:rPr lang="en-US" sz="2300" dirty="0"/>
              <a:t>Up to CA$5,000 for a new EV (in addition to CA$5,000 federal and SCRAP-IT)</a:t>
            </a:r>
          </a:p>
          <a:p>
            <a:pPr lvl="1">
              <a:lnSpc>
                <a:spcPct val="120000"/>
              </a:lnSpc>
              <a:buFont typeface="Wingdings" pitchFamily="2" charset="2"/>
              <a:buChar char="ü"/>
            </a:pPr>
            <a:r>
              <a:rPr lang="en-US" sz="2300" dirty="0"/>
              <a:t>Up to CA$2,500 – $5,000 for a PHEV (in addition to CA$5,000 federal and SCRAP-IT)</a:t>
            </a:r>
          </a:p>
          <a:p>
            <a:pPr lvl="1">
              <a:lnSpc>
                <a:spcPct val="120000"/>
              </a:lnSpc>
              <a:buFont typeface="Wingdings" pitchFamily="2" charset="2"/>
              <a:buChar char="ü"/>
            </a:pPr>
            <a:r>
              <a:rPr lang="en-US" sz="2300" dirty="0"/>
              <a:t>Price cap CA$77,000 (CA$45,000 for federal)</a:t>
            </a:r>
          </a:p>
          <a:p>
            <a:pPr lvl="1">
              <a:lnSpc>
                <a:spcPct val="120000"/>
              </a:lnSpc>
              <a:buFont typeface="Wingdings" pitchFamily="2" charset="2"/>
              <a:buChar char="ü"/>
            </a:pPr>
            <a:r>
              <a:rPr lang="en-US" sz="2300" dirty="0"/>
              <a:t>Eligible recipients: Residents, Businesses, Non profits, Local government</a:t>
            </a:r>
          </a:p>
          <a:p>
            <a:pPr lvl="1">
              <a:lnSpc>
                <a:spcPct val="120000"/>
              </a:lnSpc>
              <a:buFont typeface="Wingdings" pitchFamily="2" charset="2"/>
              <a:buChar char="ü"/>
            </a:pPr>
            <a:r>
              <a:rPr lang="en-US" sz="2300" dirty="0"/>
              <a:t>Funded by </a:t>
            </a:r>
            <a:r>
              <a:rPr lang="en-US" sz="2300" dirty="0" err="1"/>
              <a:t>Govt</a:t>
            </a:r>
            <a:r>
              <a:rPr lang="en-US" sz="2300" dirty="0"/>
              <a:t> and administered by the New Car Dealers Association</a:t>
            </a:r>
          </a:p>
          <a:p>
            <a:pPr lvl="1">
              <a:lnSpc>
                <a:spcPct val="120000"/>
              </a:lnSpc>
              <a:buFont typeface="Wingdings" pitchFamily="2" charset="2"/>
              <a:buChar char="ü"/>
            </a:pPr>
            <a:r>
              <a:rPr lang="en-US" b="1" dirty="0"/>
              <a:t>Additional Support for CEV fleets, medium/heavy-duty, and electric motorcycles</a:t>
            </a:r>
            <a:endParaRPr lang="en-US" sz="2300" dirty="0"/>
          </a:p>
          <a:p>
            <a:pPr>
              <a:lnSpc>
                <a:spcPct val="120000"/>
              </a:lnSpc>
              <a:buFont typeface="Arial" panose="020B0604020202020204" pitchFamily="34" charset="0"/>
              <a:buChar char="•"/>
            </a:pPr>
            <a:r>
              <a:rPr lang="en-US" sz="3200" b="1" dirty="0"/>
              <a:t>Expand Charging Infrastructure </a:t>
            </a:r>
          </a:p>
          <a:p>
            <a:pPr lvl="1">
              <a:lnSpc>
                <a:spcPct val="120000"/>
              </a:lnSpc>
              <a:buFont typeface="Wingdings" pitchFamily="2" charset="2"/>
              <a:buChar char="ü"/>
            </a:pPr>
            <a:r>
              <a:rPr lang="en-US" sz="2800" dirty="0"/>
              <a:t>Now &gt;1000 public stations; Feb 2019 new support for fast chargers (Federal &amp; Province support)</a:t>
            </a:r>
          </a:p>
          <a:p>
            <a:pPr lvl="1">
              <a:lnSpc>
                <a:spcPct val="120000"/>
              </a:lnSpc>
              <a:buFont typeface="Wingdings" pitchFamily="2" charset="2"/>
              <a:buChar char="ü"/>
            </a:pPr>
            <a:r>
              <a:rPr lang="en-US" sz="2800" dirty="0"/>
              <a:t>Recent emphasis on multi-unit residential buildings</a:t>
            </a:r>
            <a:endParaRPr lang="en-US" sz="2800" b="1" dirty="0"/>
          </a:p>
          <a:p>
            <a:pPr>
              <a:lnSpc>
                <a:spcPct val="120000"/>
              </a:lnSpc>
              <a:buFont typeface="Arial" panose="020B0604020202020204" pitchFamily="34" charset="0"/>
              <a:buChar char="•"/>
            </a:pPr>
            <a:r>
              <a:rPr lang="en-US" sz="3200" b="1" dirty="0"/>
              <a:t>HOV lane access with decal</a:t>
            </a:r>
          </a:p>
          <a:p>
            <a:pPr>
              <a:lnSpc>
                <a:spcPct val="120000"/>
              </a:lnSpc>
              <a:buFont typeface="Arial" panose="020B0604020202020204" pitchFamily="34" charset="0"/>
              <a:buChar char="•"/>
            </a:pPr>
            <a:r>
              <a:rPr lang="en-US" sz="3200" b="1" dirty="0"/>
              <a:t>Investments in R&amp;D, training and outreach</a:t>
            </a:r>
          </a:p>
          <a:p>
            <a:pPr lvl="1">
              <a:lnSpc>
                <a:spcPct val="120000"/>
              </a:lnSpc>
              <a:buFont typeface="Wingdings" pitchFamily="2" charset="2"/>
              <a:buChar char="ü"/>
            </a:pPr>
            <a:r>
              <a:rPr lang="en-US" sz="2800" dirty="0"/>
              <a:t>Targeted support to companies in pre-commercialization, commercialization, demonstration or use of BC-based CEV product (198 companies/orgs)</a:t>
            </a:r>
          </a:p>
          <a:p>
            <a:pPr lvl="1">
              <a:lnSpc>
                <a:spcPct val="120000"/>
              </a:lnSpc>
              <a:buFont typeface="Wingdings" pitchFamily="2" charset="2"/>
              <a:buChar char="ü"/>
            </a:pPr>
            <a:r>
              <a:rPr lang="en-US" sz="2800" dirty="0"/>
              <a:t>Outreach: </a:t>
            </a:r>
            <a:r>
              <a:rPr lang="en-US" sz="2800" dirty="0">
                <a:hlinkClick r:id="rId3"/>
              </a:rPr>
              <a:t>http://www.emotivebc.ca/</a:t>
            </a:r>
            <a:r>
              <a:rPr lang="en-US" sz="2800" dirty="0"/>
              <a:t>, </a:t>
            </a:r>
            <a:r>
              <a:rPr lang="en-US" sz="2800" dirty="0">
                <a:hlinkClick r:id="rId4"/>
              </a:rPr>
              <a:t>https://pluginbc.ca/</a:t>
            </a:r>
            <a:endParaRPr lang="en-US" sz="2800" dirty="0"/>
          </a:p>
          <a:p>
            <a:pPr>
              <a:lnSpc>
                <a:spcPct val="120000"/>
              </a:lnSpc>
              <a:buFont typeface="Arial" panose="020B0604020202020204" pitchFamily="34" charset="0"/>
              <a:buChar char="•"/>
            </a:pPr>
            <a:r>
              <a:rPr lang="en-US" sz="3200" b="1" dirty="0"/>
              <a:t>ZEV quota for auto dealers – no gas cars to be sold after 2040 </a:t>
            </a:r>
            <a:r>
              <a:rPr lang="en-US" sz="3200" dirty="0"/>
              <a:t>(2018)</a:t>
            </a:r>
            <a:endParaRPr lang="en-US" sz="3200" b="1" dirty="0"/>
          </a:p>
          <a:p>
            <a:pPr>
              <a:lnSpc>
                <a:spcPct val="120000"/>
              </a:lnSpc>
              <a:buFont typeface="Arial" panose="020B0604020202020204" pitchFamily="34" charset="0"/>
              <a:buChar char="•"/>
            </a:pPr>
            <a:r>
              <a:rPr lang="en-US" sz="3200" b="1" dirty="0"/>
              <a:t>Low carbon fuel standard (10% reduction by 2020)</a:t>
            </a:r>
          </a:p>
          <a:p>
            <a:pPr>
              <a:lnSpc>
                <a:spcPct val="120000"/>
              </a:lnSpc>
              <a:buFont typeface="Arial" panose="020B0604020202020204" pitchFamily="34" charset="0"/>
              <a:buChar char="•"/>
            </a:pPr>
            <a:r>
              <a:rPr lang="en-US" sz="3200" b="1" dirty="0"/>
              <a:t>SCRAP-IT incentives to get older vehicles off the road</a:t>
            </a:r>
          </a:p>
          <a:p>
            <a:pPr lvl="1">
              <a:lnSpc>
                <a:spcPct val="120000"/>
              </a:lnSpc>
              <a:buFont typeface="Wingdings" pitchFamily="2" charset="2"/>
              <a:buChar char="ü"/>
            </a:pPr>
            <a:r>
              <a:rPr lang="en-US" sz="2200" dirty="0"/>
              <a:t>Up to CA$6,000 for purchase of: EV/Low emissions vehicle, transit passes, credit w/car sharing, new bicycle</a:t>
            </a:r>
          </a:p>
          <a:p>
            <a:pPr lvl="1">
              <a:lnSpc>
                <a:spcPct val="120000"/>
              </a:lnSpc>
              <a:buFont typeface="Wingdings" pitchFamily="2" charset="2"/>
              <a:buChar char="ü"/>
            </a:pPr>
            <a:r>
              <a:rPr lang="en-US" sz="2200" dirty="0"/>
              <a:t>Funded by a non-profit organization that relies on private funding, grants and program partners</a:t>
            </a:r>
          </a:p>
          <a:p>
            <a:pPr>
              <a:lnSpc>
                <a:spcPct val="120000"/>
              </a:lnSpc>
              <a:buFont typeface="Arial" panose="020B0604020202020204" pitchFamily="34" charset="0"/>
              <a:buChar char="•"/>
            </a:pPr>
            <a:r>
              <a:rPr lang="en-US" sz="3200" b="1" dirty="0"/>
              <a:t>Carbon Tax since 2008 to generate revenue </a:t>
            </a:r>
          </a:p>
          <a:p>
            <a:pPr lvl="1">
              <a:lnSpc>
                <a:spcPct val="120000"/>
              </a:lnSpc>
              <a:buFont typeface="Wingdings" pitchFamily="2" charset="2"/>
              <a:buChar char="ü"/>
            </a:pPr>
            <a:r>
              <a:rPr lang="en-US" sz="2800" dirty="0"/>
              <a:t>$35/ton CO2e to $40/ton in 2019; will increase $5 annually </a:t>
            </a:r>
            <a:r>
              <a:rPr lang="en-US" sz="2800" dirty="0" err="1"/>
              <a:t>til</a:t>
            </a:r>
            <a:r>
              <a:rPr lang="en-US" sz="2800" dirty="0"/>
              <a:t> $50/ton in 2021</a:t>
            </a:r>
            <a:endParaRPr lang="en-US" dirty="0"/>
          </a:p>
          <a:p>
            <a:endParaRPr lang="en-US" dirty="0"/>
          </a:p>
          <a:p>
            <a:r>
              <a:rPr lang="en-US" dirty="0"/>
              <a:t>Sources:</a:t>
            </a:r>
          </a:p>
          <a:p>
            <a:pPr marL="171450" indent="-171450">
              <a:buFont typeface="Arial" panose="020B0604020202020204" pitchFamily="34" charset="0"/>
              <a:buChar char="•"/>
            </a:pPr>
            <a:r>
              <a:rPr lang="en-US" dirty="0"/>
              <a:t> </a:t>
            </a:r>
            <a:r>
              <a:rPr lang="en-US" dirty="0">
                <a:hlinkClick r:id="rId5"/>
              </a:rPr>
              <a:t>https://sfustart.files.wordpress.com/2016/11/canadas-electric-vehicle-policy-report-card.pdf</a:t>
            </a:r>
            <a:endParaRPr lang="en-US" dirty="0"/>
          </a:p>
          <a:p>
            <a:pPr marL="171450" indent="-171450">
              <a:buFont typeface="Arial" panose="020B0604020202020204" pitchFamily="34" charset="0"/>
              <a:buChar char="•"/>
            </a:pPr>
            <a:r>
              <a:rPr lang="en-US" dirty="0"/>
              <a:t> </a:t>
            </a:r>
            <a:r>
              <a:rPr lang="en-US" dirty="0">
                <a:hlinkClick r:id="rId6"/>
              </a:rPr>
              <a:t>https://www.tc.gc.ca/en/services/road/innovative-technologies/zero-emission-vehicles.html</a:t>
            </a:r>
            <a:endParaRPr lang="en-US" dirty="0"/>
          </a:p>
          <a:p>
            <a:pPr marL="171450" indent="-171450">
              <a:buFont typeface="Arial" panose="020B0604020202020204" pitchFamily="34" charset="0"/>
              <a:buChar char="•"/>
            </a:pPr>
            <a:r>
              <a:rPr lang="en-US" dirty="0"/>
              <a:t> </a:t>
            </a:r>
            <a:r>
              <a:rPr lang="en-US" dirty="0">
                <a:hlinkClick r:id="rId7"/>
              </a:rPr>
              <a:t>https://</a:t>
            </a:r>
            <a:r>
              <a:rPr lang="en-US" dirty="0" smtClean="0">
                <a:hlinkClick r:id="rId7"/>
              </a:rPr>
              <a:t>www.canada.ca/en/transport-canada/news/2019/04/government-of-canada-invests-in-zero-emission-vehicles.html</a:t>
            </a:r>
            <a:endParaRPr lang="en-US" dirty="0"/>
          </a:p>
          <a:p>
            <a:pPr marL="171450" indent="-171450">
              <a:buFont typeface="Arial" panose="020B0604020202020204" pitchFamily="34" charset="0"/>
              <a:buChar char="•"/>
            </a:pPr>
            <a:r>
              <a:rPr lang="en-US" dirty="0" smtClean="0">
                <a:hlinkClick r:id="rId8"/>
              </a:rPr>
              <a:t>https</a:t>
            </a:r>
            <a:r>
              <a:rPr lang="en-US" dirty="0">
                <a:hlinkClick r:id="rId8"/>
              </a:rPr>
              <a:t>://www.fleetcarma.com/electric-vehicles-sales-update-q3-2018-canada/</a:t>
            </a:r>
            <a:endParaRPr lang="en-US" dirty="0"/>
          </a:p>
          <a:p>
            <a:endParaRPr lang="en-US" dirty="0"/>
          </a:p>
        </p:txBody>
      </p:sp>
      <p:sp>
        <p:nvSpPr>
          <p:cNvPr id="4" name="Slide Number Placeholder 3"/>
          <p:cNvSpPr>
            <a:spLocks noGrp="1"/>
          </p:cNvSpPr>
          <p:nvPr>
            <p:ph type="sldNum" sz="quarter" idx="5"/>
          </p:nvPr>
        </p:nvSpPr>
        <p:spPr/>
        <p:txBody>
          <a:bodyPr/>
          <a:lstStyle/>
          <a:p>
            <a:fld id="{1B47418C-6D57-41FC-8795-A3959CF4707B}" type="slidenum">
              <a:rPr lang="en-US" smtClean="0"/>
              <a:t>63</a:t>
            </a:fld>
            <a:endParaRPr lang="en-US"/>
          </a:p>
        </p:txBody>
      </p:sp>
    </p:spTree>
    <p:extLst>
      <p:ext uri="{BB962C8B-B14F-4D97-AF65-F5344CB8AC3E}">
        <p14:creationId xmlns:p14="http://schemas.microsoft.com/office/powerpoint/2010/main" val="6448605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pPr marL="171450" indent="-171450">
              <a:buFont typeface="Arial" panose="020B0604020202020204" pitchFamily="34" charset="0"/>
              <a:buChar char="•"/>
            </a:pPr>
            <a:r>
              <a:rPr lang="en-US" dirty="0"/>
              <a:t> </a:t>
            </a:r>
            <a:r>
              <a:rPr lang="en-US" dirty="0">
                <a:hlinkClick r:id="rId3"/>
              </a:rPr>
              <a:t>https://sfustart.files.wordpress.com/2016/11/canadas-electric-vehicle-policy-report-card.pdf</a:t>
            </a:r>
            <a:endParaRPr lang="en-US" dirty="0"/>
          </a:p>
          <a:p>
            <a:pPr marL="171450" indent="-171450">
              <a:buFont typeface="Arial" panose="020B0604020202020204" pitchFamily="34" charset="0"/>
              <a:buChar char="•"/>
            </a:pPr>
            <a:r>
              <a:rPr lang="en-US" dirty="0"/>
              <a:t> </a:t>
            </a:r>
            <a:r>
              <a:rPr lang="en-US" dirty="0">
                <a:hlinkClick r:id="rId4"/>
              </a:rPr>
              <a:t>https://www.fleetcarma.com/electric-vehicles-sales-update-q3-2018-canada/</a:t>
            </a:r>
            <a:endParaRPr lang="en-US" dirty="0"/>
          </a:p>
          <a:p>
            <a:pPr marL="171450" indent="-171450">
              <a:buFont typeface="Arial" panose="020B0604020202020204" pitchFamily="34" charset="0"/>
              <a:buChar char="•"/>
            </a:pPr>
            <a:r>
              <a:rPr lang="en-US" dirty="0">
                <a:hlinkClick r:id="rId5"/>
              </a:rPr>
              <a:t>https://www.tc.gc.ca/en/services/road/innovative-technologies/zero-emission-vehicles.html</a:t>
            </a:r>
            <a:endParaRPr lang="en-US" dirty="0"/>
          </a:p>
          <a:p>
            <a:pPr marL="171450" indent="-171450">
              <a:buFont typeface="Arial" panose="020B0604020202020204" pitchFamily="34" charset="0"/>
              <a:buChar char="•"/>
            </a:pPr>
            <a:r>
              <a:rPr lang="en-US" dirty="0"/>
              <a:t> </a:t>
            </a:r>
            <a:r>
              <a:rPr lang="en-US" dirty="0">
                <a:hlinkClick r:id="rId6"/>
              </a:rPr>
              <a:t>https://www.canada.ca/en/transport-canada/news/2019/04/government-of-canada-invests-in-zero-emission-vehicles.html</a:t>
            </a: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1B47418C-6D57-41FC-8795-A3959CF4707B}" type="slidenum">
              <a:rPr lang="en-US" smtClean="0"/>
              <a:t>64</a:t>
            </a:fld>
            <a:endParaRPr lang="en-US"/>
          </a:p>
        </p:txBody>
      </p:sp>
    </p:spTree>
    <p:extLst>
      <p:ext uri="{BB962C8B-B14F-4D97-AF65-F5344CB8AC3E}">
        <p14:creationId xmlns:p14="http://schemas.microsoft.com/office/powerpoint/2010/main" val="15851950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Karen </a:t>
            </a:r>
            <a:r>
              <a:rPr lang="en-US" dirty="0" err="1" smtClean="0"/>
              <a:t>Glitman</a:t>
            </a:r>
            <a:r>
              <a:rPr lang="en-US" dirty="0" smtClean="0"/>
              <a:t> </a:t>
            </a:r>
            <a:r>
              <a:rPr lang="en-US" dirty="0"/>
              <a:t>- Our cliff notes for this. "The year of the LEAF, followed by the rise of the plug-in hybrid, Tesla finally starting to come into its own, the emergence of choice, and the blitz of the Model 3."</a:t>
            </a:r>
          </a:p>
        </p:txBody>
      </p:sp>
      <p:sp>
        <p:nvSpPr>
          <p:cNvPr id="4" name="Slide Number Placeholder 3"/>
          <p:cNvSpPr>
            <a:spLocks noGrp="1"/>
          </p:cNvSpPr>
          <p:nvPr>
            <p:ph type="sldNum" sz="quarter" idx="5"/>
          </p:nvPr>
        </p:nvSpPr>
        <p:spPr/>
        <p:txBody>
          <a:bodyPr/>
          <a:lstStyle/>
          <a:p>
            <a:fld id="{1B47418C-6D57-41FC-8795-A3959CF4707B}" type="slidenum">
              <a:rPr lang="en-US" smtClean="0"/>
              <a:t>65</a:t>
            </a:fld>
            <a:endParaRPr lang="en-US"/>
          </a:p>
        </p:txBody>
      </p:sp>
    </p:spTree>
    <p:extLst>
      <p:ext uri="{BB962C8B-B14F-4D97-AF65-F5344CB8AC3E}">
        <p14:creationId xmlns:p14="http://schemas.microsoft.com/office/powerpoint/2010/main" val="2288973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Paris agreement would require about 27% reduction in GHG emissions below 2005 levels (currently down 2%)</a:t>
            </a:r>
          </a:p>
          <a:p>
            <a:endParaRPr lang="en-US" dirty="0"/>
          </a:p>
          <a:p>
            <a:r>
              <a:rPr lang="en-US" dirty="0"/>
              <a:t>To reach 90,000</a:t>
            </a:r>
            <a:r>
              <a:rPr lang="en-US" baseline="0" dirty="0"/>
              <a:t> electric vehicles displacing </a:t>
            </a:r>
            <a:r>
              <a:rPr lang="en-US" baseline="0" dirty="0" smtClean="0"/>
              <a:t>that </a:t>
            </a:r>
            <a:r>
              <a:rPr lang="en-US" baseline="0" dirty="0"/>
              <a:t>many fossil fueled cars </a:t>
            </a:r>
            <a:r>
              <a:rPr lang="en-US" baseline="0" dirty="0" smtClean="0"/>
              <a:t>by </a:t>
            </a:r>
            <a:r>
              <a:rPr lang="en-US" baseline="0" dirty="0"/>
              <a:t>2025, approximately one third of all vehicles sold over the next six years would have to be electric. </a:t>
            </a:r>
          </a:p>
          <a:p>
            <a:endParaRPr lang="en-US" dirty="0"/>
          </a:p>
          <a:p>
            <a:r>
              <a:rPr lang="en-US" dirty="0"/>
              <a:t>For context, there were around 44,000 </a:t>
            </a:r>
            <a:r>
              <a:rPr lang="en-US" dirty="0">
                <a:solidFill>
                  <a:srgbClr val="FF0000"/>
                </a:solidFill>
              </a:rPr>
              <a:t>new </a:t>
            </a:r>
            <a:r>
              <a:rPr lang="en-US" dirty="0"/>
              <a:t>vehicles sold in Vermont in 2018.</a:t>
            </a:r>
            <a:r>
              <a:rPr lang="en-US" baseline="0" dirty="0"/>
              <a:t> If </a:t>
            </a:r>
            <a:r>
              <a:rPr lang="en-US" dirty="0"/>
              <a:t>those numbers hold steady, Vermonters will buy 264,000 new vehicles</a:t>
            </a:r>
            <a:r>
              <a:rPr lang="en-US" baseline="0" dirty="0"/>
              <a:t> between now and 2025. </a:t>
            </a:r>
          </a:p>
          <a:p>
            <a:endParaRPr lang="en-US" dirty="0"/>
          </a:p>
          <a:p>
            <a:r>
              <a:rPr lang="en-US" dirty="0"/>
              <a:t>This graphic</a:t>
            </a:r>
            <a:r>
              <a:rPr lang="en-US" baseline="0" dirty="0"/>
              <a:t> shows</a:t>
            </a:r>
            <a:r>
              <a:rPr lang="en-US" dirty="0"/>
              <a:t> a 65% year over year growth rate</a:t>
            </a:r>
            <a:r>
              <a:rPr lang="en-US" baseline="0" dirty="0"/>
              <a:t> and a</a:t>
            </a:r>
            <a:r>
              <a:rPr lang="en-US" dirty="0"/>
              <a:t>ssumes a 50/50 split between all electric vehicles (AEVs) and plug-in hybrid electric vehicles (PHEVs) by 2025.</a:t>
            </a:r>
          </a:p>
          <a:p>
            <a:endParaRPr lang="en-US" dirty="0"/>
          </a:p>
          <a:p>
            <a:endParaRPr lang="en-US" dirty="0"/>
          </a:p>
        </p:txBody>
      </p:sp>
      <p:sp>
        <p:nvSpPr>
          <p:cNvPr id="4" name="Slide Number Placeholder 3"/>
          <p:cNvSpPr>
            <a:spLocks noGrp="1"/>
          </p:cNvSpPr>
          <p:nvPr>
            <p:ph type="sldNum" sz="quarter" idx="5"/>
          </p:nvPr>
        </p:nvSpPr>
        <p:spPr/>
        <p:txBody>
          <a:bodyPr/>
          <a:lstStyle/>
          <a:p>
            <a:fld id="{7DC6D971-52F9-C348-9E8D-351D0D555D46}" type="slidenum">
              <a:rPr lang="en-US" smtClean="0"/>
              <a:t>7</a:t>
            </a:fld>
            <a:endParaRPr lang="en-US"/>
          </a:p>
        </p:txBody>
      </p:sp>
    </p:spTree>
    <p:extLst>
      <p:ext uri="{BB962C8B-B14F-4D97-AF65-F5344CB8AC3E}">
        <p14:creationId xmlns:p14="http://schemas.microsoft.com/office/powerpoint/2010/main" val="1831678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vehicle categories include buses (but not school buses), municipal vehicles, and a few more esoteric types; does not include off-road vehicles like agricultural equipment, snowmobiles, </a:t>
            </a:r>
            <a:r>
              <a:rPr lang="en-US" dirty="0" smtClean="0"/>
              <a:t>etc.</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Truck category on this slide is based on DMV registration classes (</a:t>
            </a:r>
            <a:r>
              <a:rPr lang="en-US" dirty="0" smtClean="0"/>
              <a:t>different definition of truck than the </a:t>
            </a:r>
            <a:r>
              <a:rPr lang="en-US" dirty="0"/>
              <a:t>sales data later in </a:t>
            </a:r>
            <a:r>
              <a:rPr lang="en-US" dirty="0" smtClean="0"/>
              <a:t>this presentation</a:t>
            </a:r>
            <a:r>
              <a:rPr lang="en-US" dirty="0"/>
              <a:t>); SUVs are generally not considered trucks in the DMV registration data; some trucks may be registered as autos; 114k total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Most trucks are Class 1-2 light trucks (under 8,500 </a:t>
            </a:r>
            <a:r>
              <a:rPr lang="en-US" dirty="0" err="1"/>
              <a:t>lb</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Small number are “heavy trucks” over 25k </a:t>
            </a:r>
            <a:r>
              <a:rPr lang="en-US" dirty="0" err="1"/>
              <a:t>lb</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fourth of our vehicles are 10 or more years old and could be great targets for pollution reduction programs (e.g. cash for clunkers) to help direct benefits to lower income / rural populations</a:t>
            </a:r>
          </a:p>
        </p:txBody>
      </p:sp>
      <p:sp>
        <p:nvSpPr>
          <p:cNvPr id="4" name="Slide Number Placeholder 3"/>
          <p:cNvSpPr>
            <a:spLocks noGrp="1"/>
          </p:cNvSpPr>
          <p:nvPr>
            <p:ph type="sldNum" sz="quarter" idx="5"/>
          </p:nvPr>
        </p:nvSpPr>
        <p:spPr/>
        <p:txBody>
          <a:bodyPr/>
          <a:lstStyle/>
          <a:p>
            <a:fld id="{1B47418C-6D57-41FC-8795-A3959CF4707B}" type="slidenum">
              <a:rPr lang="en-US" smtClean="0"/>
              <a:t>9</a:t>
            </a:fld>
            <a:endParaRPr lang="en-US"/>
          </a:p>
        </p:txBody>
      </p:sp>
    </p:spTree>
    <p:extLst>
      <p:ext uri="{BB962C8B-B14F-4D97-AF65-F5344CB8AC3E}">
        <p14:creationId xmlns:p14="http://schemas.microsoft.com/office/powerpoint/2010/main" val="959211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hlinkClick r:id="rId3" invalidUrl="https://vtrans.vermont.gov/sites/aot/files/planning/documents/planning/The Vermont Tranportation Energy Profile_2017.pdf"/>
              </a:rPr>
              <a:t>From the 2017 Vermont Transportation Energy Profile   </a:t>
            </a:r>
          </a:p>
          <a:p>
            <a:r>
              <a:rPr lang="en-US" dirty="0">
                <a:hlinkClick r:id="rId4" invalidUrl="https://vtrans.vermont.gov/sites/aot/files/planning/documents/planning/The Vermont Tranportation Energy Profile_2017.pdf"/>
              </a:rPr>
              <a:t>https://vtrans.vermont.gov/sites/aot/files/planning/documents/planning/The%20Vermont%20Tranportation%20Energy%20Profile_2017.pdf</a:t>
            </a:r>
            <a:endParaRPr lang="en-US" dirty="0"/>
          </a:p>
          <a:p>
            <a:endParaRPr lang="en-US" dirty="0"/>
          </a:p>
          <a:p>
            <a:r>
              <a:rPr lang="en-US" dirty="0"/>
              <a:t>4 of the top 10 are pick-ups; 9 out of 10 potentially have AWD/4WD</a:t>
            </a:r>
          </a:p>
        </p:txBody>
      </p:sp>
      <p:sp>
        <p:nvSpPr>
          <p:cNvPr id="4" name="Slide Number Placeholder 3"/>
          <p:cNvSpPr>
            <a:spLocks noGrp="1"/>
          </p:cNvSpPr>
          <p:nvPr>
            <p:ph type="sldNum" sz="quarter" idx="10"/>
          </p:nvPr>
        </p:nvSpPr>
        <p:spPr/>
        <p:txBody>
          <a:bodyPr/>
          <a:lstStyle/>
          <a:p>
            <a:fld id="{3855EA69-52B0-4B47-ACF7-3D98F0403AA3}" type="slidenum">
              <a:rPr lang="en-US" smtClean="0"/>
              <a:pPr/>
              <a:t>10</a:t>
            </a:fld>
            <a:endParaRPr lang="en-US"/>
          </a:p>
        </p:txBody>
      </p:sp>
    </p:spTree>
    <p:extLst>
      <p:ext uri="{BB962C8B-B14F-4D97-AF65-F5344CB8AC3E}">
        <p14:creationId xmlns:p14="http://schemas.microsoft.com/office/powerpoint/2010/main" val="3449471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Usually around 100k total annual sales</a:t>
            </a:r>
          </a:p>
          <a:p>
            <a:r>
              <a:rPr lang="en-US" dirty="0"/>
              <a:t>Based on VT DMV vehicle title data reporting</a:t>
            </a:r>
          </a:p>
          <a:p>
            <a:endParaRPr lang="en-US" dirty="0"/>
          </a:p>
          <a:p>
            <a:endParaRPr lang="en-US" dirty="0"/>
          </a:p>
        </p:txBody>
      </p:sp>
      <p:sp>
        <p:nvSpPr>
          <p:cNvPr id="4" name="Slide Number Placeholder 3"/>
          <p:cNvSpPr>
            <a:spLocks noGrp="1"/>
          </p:cNvSpPr>
          <p:nvPr>
            <p:ph type="sldNum" sz="quarter" idx="10"/>
          </p:nvPr>
        </p:nvSpPr>
        <p:spPr/>
        <p:txBody>
          <a:bodyPr/>
          <a:lstStyle/>
          <a:p>
            <a:fld id="{3855EA69-52B0-4B47-ACF7-3D98F0403AA3}" type="slidenum">
              <a:rPr lang="en-US" smtClean="0"/>
              <a:pPr/>
              <a:t>11</a:t>
            </a:fld>
            <a:endParaRPr lang="en-US"/>
          </a:p>
        </p:txBody>
      </p:sp>
    </p:spTree>
    <p:extLst>
      <p:ext uri="{BB962C8B-B14F-4D97-AF65-F5344CB8AC3E}">
        <p14:creationId xmlns:p14="http://schemas.microsoft.com/office/powerpoint/2010/main" val="1462329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4.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4.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65711"/>
            <a:ext cx="9144000" cy="2387600"/>
          </a:xfrm>
        </p:spPr>
        <p:txBody>
          <a:bodyPr anchor="b">
            <a:normAutofit/>
          </a:bodyPr>
          <a:lstStyle>
            <a:lvl1pPr algn="ctr">
              <a:defRPr sz="4200" b="1" i="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Subtitle 2"/>
          <p:cNvSpPr>
            <a:spLocks noGrp="1"/>
          </p:cNvSpPr>
          <p:nvPr>
            <p:ph type="subTitle" idx="1"/>
          </p:nvPr>
        </p:nvSpPr>
        <p:spPr>
          <a:xfrm>
            <a:off x="1524000" y="3688852"/>
            <a:ext cx="9144000" cy="1568948"/>
          </a:xfrm>
        </p:spPr>
        <p:txBody>
          <a:bodyPr/>
          <a:lstStyle>
            <a:lvl1pPr marL="0" indent="0" algn="ctr">
              <a:buNone/>
              <a:defRPr sz="2400">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p:cNvSpPr/>
          <p:nvPr/>
        </p:nvSpPr>
        <p:spPr>
          <a:xfrm>
            <a:off x="-2119" y="5960422"/>
            <a:ext cx="12194119" cy="1756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6136106"/>
            <a:ext cx="12192000" cy="72189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E6596B32-28A2-8240-846B-A96467F51181}"/>
              </a:ext>
            </a:extLst>
          </p:cNvPr>
          <p:cNvPicPr>
            <a:picLocks noChangeAspect="1"/>
          </p:cNvPicPr>
          <p:nvPr/>
        </p:nvPicPr>
        <p:blipFill>
          <a:blip r:embed="rId2"/>
          <a:stretch>
            <a:fillRect/>
          </a:stretch>
        </p:blipFill>
        <p:spPr>
          <a:xfrm>
            <a:off x="4035591" y="6198516"/>
            <a:ext cx="4156910" cy="615570"/>
          </a:xfrm>
          <a:prstGeom prst="rect">
            <a:avLst/>
          </a:prstGeom>
        </p:spPr>
      </p:pic>
      <p:sp>
        <p:nvSpPr>
          <p:cNvPr id="10" name="Rectangle 9">
            <a:extLst>
              <a:ext uri="{FF2B5EF4-FFF2-40B4-BE49-F238E27FC236}">
                <a16:creationId xmlns:a16="http://schemas.microsoft.com/office/drawing/2014/main" xmlns="" id="{76A2A37F-C8C6-E640-AEF3-D309F8CBC053}"/>
              </a:ext>
            </a:extLst>
          </p:cNvPr>
          <p:cNvSpPr/>
          <p:nvPr/>
        </p:nvSpPr>
        <p:spPr>
          <a:xfrm>
            <a:off x="1524000" y="3439224"/>
            <a:ext cx="9144000" cy="214514"/>
          </a:xfrm>
          <a:prstGeom prst="rect">
            <a:avLst/>
          </a:prstGeom>
          <a:solidFill>
            <a:srgbClr val="D87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3232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A picture containing object&#10;&#10;Description automatically generated">
            <a:extLst>
              <a:ext uri="{FF2B5EF4-FFF2-40B4-BE49-F238E27FC236}">
                <a16:creationId xmlns:a16="http://schemas.microsoft.com/office/drawing/2014/main" xmlns="" id="{CC1EF59B-5CB6-6C4E-AEE8-17CB64583176}"/>
              </a:ext>
            </a:extLst>
          </p:cNvPr>
          <p:cNvPicPr>
            <a:picLocks noChangeAspect="1"/>
          </p:cNvPicPr>
          <p:nvPr/>
        </p:nvPicPr>
        <p:blipFill rotWithShape="1">
          <a:blip r:embed="rId2"/>
          <a:srcRect r="83637"/>
          <a:stretch/>
        </p:blipFill>
        <p:spPr>
          <a:xfrm>
            <a:off x="103685" y="5673394"/>
            <a:ext cx="1192852" cy="1079500"/>
          </a:xfrm>
          <a:prstGeom prst="rect">
            <a:avLst/>
          </a:prstGeom>
        </p:spPr>
      </p:pic>
      <p:sp>
        <p:nvSpPr>
          <p:cNvPr id="8" name="Slide Number Placeholder 7">
            <a:extLst>
              <a:ext uri="{FF2B5EF4-FFF2-40B4-BE49-F238E27FC236}">
                <a16:creationId xmlns:a16="http://schemas.microsoft.com/office/drawing/2014/main" xmlns="" id="{AB0A3C8F-3423-2E4D-8007-2403D4555E75}"/>
              </a:ext>
            </a:extLst>
          </p:cNvPr>
          <p:cNvSpPr>
            <a:spLocks noGrp="1"/>
          </p:cNvSpPr>
          <p:nvPr>
            <p:ph type="sldNum" sz="quarter" idx="10"/>
          </p:nvPr>
        </p:nvSpPr>
        <p:spPr/>
        <p:txBody>
          <a:bodyPr/>
          <a:lstStyle/>
          <a:p>
            <a:fld id="{21F9DCCC-A49A-E045-B4F4-7C6903B0EA14}" type="slidenum">
              <a:rPr lang="en-US" smtClean="0"/>
              <a:pPr/>
              <a:t>‹#›</a:t>
            </a:fld>
            <a:endParaRPr lang="en-US"/>
          </a:p>
        </p:txBody>
      </p:sp>
    </p:spTree>
    <p:extLst>
      <p:ext uri="{BB962C8B-B14F-4D97-AF65-F5344CB8AC3E}">
        <p14:creationId xmlns:p14="http://schemas.microsoft.com/office/powerpoint/2010/main" val="1654777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7" name="Picture 6" descr="A picture containing object&#10;&#10;Description automatically generated">
            <a:extLst>
              <a:ext uri="{FF2B5EF4-FFF2-40B4-BE49-F238E27FC236}">
                <a16:creationId xmlns:a16="http://schemas.microsoft.com/office/drawing/2014/main" xmlns="" id="{CC1EF59B-5CB6-6C4E-AEE8-17CB64583176}"/>
              </a:ext>
            </a:extLst>
          </p:cNvPr>
          <p:cNvPicPr>
            <a:picLocks noChangeAspect="1"/>
          </p:cNvPicPr>
          <p:nvPr/>
        </p:nvPicPr>
        <p:blipFill rotWithShape="1">
          <a:blip r:embed="rId2">
            <a:alphaModFix amt="20000"/>
          </a:blip>
          <a:srcRect l="2991" r="83639" b="22222"/>
          <a:stretch/>
        </p:blipFill>
        <p:spPr>
          <a:xfrm>
            <a:off x="0" y="3213355"/>
            <a:ext cx="4230806" cy="3644645"/>
          </a:xfrm>
          <a:prstGeom prst="rect">
            <a:avLst/>
          </a:prstGeom>
        </p:spPr>
      </p:pic>
      <p:sp>
        <p:nvSpPr>
          <p:cNvPr id="2" name="Slide Number Placeholder 1">
            <a:extLst>
              <a:ext uri="{FF2B5EF4-FFF2-40B4-BE49-F238E27FC236}">
                <a16:creationId xmlns:a16="http://schemas.microsoft.com/office/drawing/2014/main" xmlns="" id="{6B324082-C6CF-E541-8525-ED9DF37C2C08}"/>
              </a:ext>
            </a:extLst>
          </p:cNvPr>
          <p:cNvSpPr>
            <a:spLocks noGrp="1"/>
          </p:cNvSpPr>
          <p:nvPr>
            <p:ph type="sldNum" sz="quarter" idx="10"/>
          </p:nvPr>
        </p:nvSpPr>
        <p:spPr/>
        <p:txBody>
          <a:bodyPr/>
          <a:lstStyle/>
          <a:p>
            <a:fld id="{21F9DCCC-A49A-E045-B4F4-7C6903B0EA14}" type="slidenum">
              <a:rPr lang="en-US" smtClean="0"/>
              <a:pPr/>
              <a:t>‹#›</a:t>
            </a:fld>
            <a:endParaRPr lang="en-US"/>
          </a:p>
        </p:txBody>
      </p:sp>
    </p:spTree>
    <p:extLst>
      <p:ext uri="{BB962C8B-B14F-4D97-AF65-F5344CB8AC3E}">
        <p14:creationId xmlns:p14="http://schemas.microsoft.com/office/powerpoint/2010/main" val="1176878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Title Slide">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xmlns="" id="{EB8496D3-2BCC-8E4B-AAC6-7319991C4105}"/>
              </a:ext>
            </a:extLst>
          </p:cNvPr>
          <p:cNvSpPr>
            <a:spLocks noGrp="1"/>
          </p:cNvSpPr>
          <p:nvPr>
            <p:ph type="subTitle" idx="1"/>
          </p:nvPr>
        </p:nvSpPr>
        <p:spPr>
          <a:xfrm>
            <a:off x="2691340" y="3966702"/>
            <a:ext cx="9144000" cy="1550453"/>
          </a:xfrm>
        </p:spPr>
        <p:txBody>
          <a:bodyPr/>
          <a:lstStyle>
            <a:lvl1pPr marL="0" indent="0" algn="r">
              <a:buNone/>
              <a:defRPr sz="2400">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Rectangle 5">
            <a:extLst>
              <a:ext uri="{FF2B5EF4-FFF2-40B4-BE49-F238E27FC236}">
                <a16:creationId xmlns:a16="http://schemas.microsoft.com/office/drawing/2014/main" xmlns="" id="{00A44F90-5CF9-E745-8660-C0E9BC93D8AE}"/>
              </a:ext>
            </a:extLst>
          </p:cNvPr>
          <p:cNvSpPr/>
          <p:nvPr/>
        </p:nvSpPr>
        <p:spPr>
          <a:xfrm>
            <a:off x="1166281" y="3701244"/>
            <a:ext cx="10669059" cy="20304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A66ABA5D-1AF4-9441-9751-FFA48183C561}"/>
              </a:ext>
            </a:extLst>
          </p:cNvPr>
          <p:cNvSpPr/>
          <p:nvPr/>
        </p:nvSpPr>
        <p:spPr>
          <a:xfrm>
            <a:off x="0" y="-52818"/>
            <a:ext cx="12192000" cy="72189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23F45196-F511-8942-B3B8-C7992656ED3E}"/>
              </a:ext>
            </a:extLst>
          </p:cNvPr>
          <p:cNvPicPr>
            <a:picLocks noChangeAspect="1"/>
          </p:cNvPicPr>
          <p:nvPr/>
        </p:nvPicPr>
        <p:blipFill>
          <a:blip r:embed="rId2"/>
          <a:stretch>
            <a:fillRect/>
          </a:stretch>
        </p:blipFill>
        <p:spPr>
          <a:xfrm>
            <a:off x="4035591" y="9592"/>
            <a:ext cx="4156910" cy="615570"/>
          </a:xfrm>
          <a:prstGeom prst="rect">
            <a:avLst/>
          </a:prstGeom>
        </p:spPr>
      </p:pic>
      <p:sp>
        <p:nvSpPr>
          <p:cNvPr id="9" name="Rectangle 8">
            <a:extLst>
              <a:ext uri="{FF2B5EF4-FFF2-40B4-BE49-F238E27FC236}">
                <a16:creationId xmlns:a16="http://schemas.microsoft.com/office/drawing/2014/main" xmlns="" id="{520B5F92-4329-1F43-923A-269D5FC5F432}"/>
              </a:ext>
            </a:extLst>
          </p:cNvPr>
          <p:cNvSpPr/>
          <p:nvPr/>
        </p:nvSpPr>
        <p:spPr>
          <a:xfrm>
            <a:off x="177800" y="3440852"/>
            <a:ext cx="9144000" cy="214514"/>
          </a:xfrm>
          <a:prstGeom prst="rect">
            <a:avLst/>
          </a:prstGeom>
          <a:solidFill>
            <a:srgbClr val="D87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xmlns="" id="{4A44E9A4-6F8B-1A41-875E-EA2984AB1B55}"/>
              </a:ext>
            </a:extLst>
          </p:cNvPr>
          <p:cNvSpPr>
            <a:spLocks noGrp="1"/>
          </p:cNvSpPr>
          <p:nvPr>
            <p:ph type="title"/>
          </p:nvPr>
        </p:nvSpPr>
        <p:spPr>
          <a:xfrm>
            <a:off x="177800" y="2543571"/>
            <a:ext cx="10515600" cy="762000"/>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2265027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Just Table">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7" name="Rectangle 6"/>
          <p:cNvSpPr/>
          <p:nvPr/>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914400" y="381001"/>
            <a:ext cx="10894260" cy="896654"/>
          </a:xfrm>
        </p:spPr>
        <p:txBody>
          <a:bodyPr anchor="t">
            <a:normAutofit/>
          </a:bodyPr>
          <a:lstStyle>
            <a:lvl1pPr algn="l">
              <a:defRPr sz="5400"/>
            </a:lvl1pPr>
          </a:lstStyle>
          <a:p>
            <a:r>
              <a:rPr lang="en-US"/>
              <a:t>Title</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8" name="Straight Connector 17"/>
          <p:cNvCxnSpPr/>
          <p:nvPr/>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able Placeholder 3"/>
          <p:cNvSpPr>
            <a:spLocks noGrp="1"/>
          </p:cNvSpPr>
          <p:nvPr>
            <p:ph type="tbl" sz="quarter" idx="10" hasCustomPrompt="1"/>
          </p:nvPr>
        </p:nvSpPr>
        <p:spPr>
          <a:xfrm>
            <a:off x="914400" y="1691014"/>
            <a:ext cx="9493268" cy="4307918"/>
          </a:xfrm>
        </p:spPr>
        <p:txBody>
          <a:bodyPr/>
          <a:lstStyle>
            <a:lvl1pPr>
              <a:defRPr/>
            </a:lvl1pPr>
          </a:lstStyle>
          <a:p>
            <a:r>
              <a:rPr lang="en-US"/>
              <a:t>Click icon to add table -&gt; use Style 2, Accent 5 design</a:t>
            </a:r>
          </a:p>
        </p:txBody>
      </p:sp>
      <p:pic>
        <p:nvPicPr>
          <p:cNvPr id="8" name="Picture 7"/>
          <p:cNvPicPr>
            <a:picLocks noChangeAspect="1"/>
          </p:cNvPicPr>
          <p:nvPr/>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10" name="Rectangle 9"/>
          <p:cNvSpPr/>
          <p:nvPr/>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2" name="Straight Connector 11"/>
          <p:cNvCxnSpPr/>
          <p:nvPr/>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14" name="Rectangle 13"/>
          <p:cNvSpPr/>
          <p:nvPr userDrawn="1"/>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7" name="Straight Connector 16"/>
          <p:cNvCxnSpPr/>
          <p:nvPr userDrawn="1"/>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6226558"/>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opy">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7" name="Rectangle 6"/>
          <p:cNvSpPr/>
          <p:nvPr/>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914400" y="381000"/>
            <a:ext cx="10894260" cy="890751"/>
          </a:xfrm>
        </p:spPr>
        <p:txBody>
          <a:bodyPr anchor="t">
            <a:normAutofit/>
          </a:bodyPr>
          <a:lstStyle>
            <a:lvl1pPr algn="l">
              <a:defRPr sz="5400"/>
            </a:lvl1pPr>
          </a:lstStyle>
          <a:p>
            <a:r>
              <a:rPr lang="en-US"/>
              <a:t>One Line Title</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8" name="Straight Connector 17"/>
          <p:cNvCxnSpPr/>
          <p:nvPr/>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Text Placeholder 5"/>
          <p:cNvSpPr>
            <a:spLocks noGrp="1"/>
          </p:cNvSpPr>
          <p:nvPr>
            <p:ph type="body" sz="quarter" idx="10"/>
          </p:nvPr>
        </p:nvSpPr>
        <p:spPr>
          <a:xfrm>
            <a:off x="914400" y="1481959"/>
            <a:ext cx="10894260" cy="4516973"/>
          </a:xfrm>
        </p:spPr>
        <p:txBody>
          <a:bodyPr/>
          <a:lstStyle>
            <a:lvl1pPr>
              <a:defRPr sz="3400"/>
            </a:lvl1pPr>
            <a:lvl2pPr>
              <a:defRPr sz="2800"/>
            </a:lvl2pPr>
          </a:lstStyle>
          <a:p>
            <a:pPr lvl="0"/>
            <a:r>
              <a:rPr lang="en-US"/>
              <a:t>Edit Master text styles</a:t>
            </a:r>
          </a:p>
          <a:p>
            <a:pPr lvl="1"/>
            <a:r>
              <a:rPr lang="en-US"/>
              <a:t>Second level</a:t>
            </a:r>
          </a:p>
        </p:txBody>
      </p:sp>
      <p:pic>
        <p:nvPicPr>
          <p:cNvPr id="8" name="Picture 7"/>
          <p:cNvPicPr>
            <a:picLocks noChangeAspect="1"/>
          </p:cNvPicPr>
          <p:nvPr/>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10" name="Rectangle 9"/>
          <p:cNvSpPr/>
          <p:nvPr/>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2" name="Straight Connector 11"/>
          <p:cNvCxnSpPr/>
          <p:nvPr/>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14" name="Rectangle 13"/>
          <p:cNvSpPr/>
          <p:nvPr userDrawn="1"/>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7" name="Straight Connector 16"/>
          <p:cNvCxnSpPr/>
          <p:nvPr userDrawn="1"/>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5261722"/>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rebuchet MS" panose="020B0603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2B1F45-088C-4E9F-B500-CDB01EA4ED94}" type="datetimeFigureOut">
              <a:rPr lang="en-US" smtClean="0"/>
              <a:t>8/28/19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04E74-4F91-43A5-906A-96166D8A589F}" type="slidenum">
              <a:rPr lang="en-US" smtClean="0"/>
              <a:t>‹#›</a:t>
            </a:fld>
            <a:endParaRPr lang="en-US"/>
          </a:p>
        </p:txBody>
      </p:sp>
    </p:spTree>
    <p:extLst>
      <p:ext uri="{BB962C8B-B14F-4D97-AF65-F5344CB8AC3E}">
        <p14:creationId xmlns:p14="http://schemas.microsoft.com/office/powerpoint/2010/main" val="1494145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8" name="Rectangle 7"/>
          <p:cNvSpPr/>
          <p:nvPr/>
        </p:nvSpPr>
        <p:spPr>
          <a:xfrm>
            <a:off x="0" y="0"/>
            <a:ext cx="12192000" cy="11327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01254" y="126116"/>
            <a:ext cx="10203066" cy="762000"/>
          </a:xfrm>
        </p:spPr>
        <p:txBody>
          <a:bodyPr anchor="b"/>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436728" y="1555845"/>
            <a:ext cx="11267592" cy="4878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rot="16200000">
            <a:off x="5972664" y="-4839901"/>
            <a:ext cx="246671"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8D49735B-5EC5-8441-9BCE-7EC180329C2B}"/>
              </a:ext>
            </a:extLst>
          </p:cNvPr>
          <p:cNvPicPr>
            <a:picLocks noChangeAspect="1"/>
          </p:cNvPicPr>
          <p:nvPr/>
        </p:nvPicPr>
        <p:blipFill rotWithShape="1">
          <a:blip r:embed="rId2"/>
          <a:srcRect r="82177" b="-2266"/>
          <a:stretch/>
        </p:blipFill>
        <p:spPr>
          <a:xfrm>
            <a:off x="181133" y="126116"/>
            <a:ext cx="896788" cy="762000"/>
          </a:xfrm>
          <a:prstGeom prst="rect">
            <a:avLst/>
          </a:prstGeom>
        </p:spPr>
      </p:pic>
      <p:sp>
        <p:nvSpPr>
          <p:cNvPr id="5" name="Slide Number Placeholder 4">
            <a:extLst>
              <a:ext uri="{FF2B5EF4-FFF2-40B4-BE49-F238E27FC236}">
                <a16:creationId xmlns:a16="http://schemas.microsoft.com/office/drawing/2014/main" xmlns="" id="{34E5FFE8-A917-C84F-A63B-84F7F810A409}"/>
              </a:ext>
            </a:extLst>
          </p:cNvPr>
          <p:cNvSpPr>
            <a:spLocks noGrp="1"/>
          </p:cNvSpPr>
          <p:nvPr>
            <p:ph type="sldNum" sz="quarter" idx="10"/>
          </p:nvPr>
        </p:nvSpPr>
        <p:spPr/>
        <p:txBody>
          <a:bodyPr/>
          <a:lstStyle/>
          <a:p>
            <a:fld id="{21F9DCCC-A49A-E045-B4F4-7C6903B0EA14}" type="slidenum">
              <a:rPr lang="en-US" smtClean="0"/>
              <a:t>‹#›</a:t>
            </a:fld>
            <a:endParaRPr lang="en-US"/>
          </a:p>
        </p:txBody>
      </p:sp>
    </p:spTree>
    <p:extLst>
      <p:ext uri="{BB962C8B-B14F-4D97-AF65-F5344CB8AC3E}">
        <p14:creationId xmlns:p14="http://schemas.microsoft.com/office/powerpoint/2010/main" val="2590714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8" name="Rectangle 7"/>
          <p:cNvSpPr/>
          <p:nvPr/>
        </p:nvSpPr>
        <p:spPr>
          <a:xfrm>
            <a:off x="0" y="0"/>
            <a:ext cx="12192000" cy="11327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01254" y="126116"/>
            <a:ext cx="10153932" cy="762000"/>
          </a:xfrm>
        </p:spPr>
        <p:txBody>
          <a:bodyPr anchor="b"/>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436727" y="2308406"/>
            <a:ext cx="11218459" cy="41262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rot="16200000">
            <a:off x="5972664" y="-4839901"/>
            <a:ext cx="246671"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8D49735B-5EC5-8441-9BCE-7EC180329C2B}"/>
              </a:ext>
            </a:extLst>
          </p:cNvPr>
          <p:cNvPicPr>
            <a:picLocks noChangeAspect="1"/>
          </p:cNvPicPr>
          <p:nvPr/>
        </p:nvPicPr>
        <p:blipFill rotWithShape="1">
          <a:blip r:embed="rId2"/>
          <a:srcRect r="82177" b="-2266"/>
          <a:stretch/>
        </p:blipFill>
        <p:spPr>
          <a:xfrm>
            <a:off x="181133" y="126116"/>
            <a:ext cx="896788" cy="762000"/>
          </a:xfrm>
          <a:prstGeom prst="rect">
            <a:avLst/>
          </a:prstGeom>
        </p:spPr>
      </p:pic>
      <p:sp>
        <p:nvSpPr>
          <p:cNvPr id="5" name="Slide Number Placeholder 4">
            <a:extLst>
              <a:ext uri="{FF2B5EF4-FFF2-40B4-BE49-F238E27FC236}">
                <a16:creationId xmlns:a16="http://schemas.microsoft.com/office/drawing/2014/main" xmlns="" id="{34E5FFE8-A917-C84F-A63B-84F7F810A409}"/>
              </a:ext>
            </a:extLst>
          </p:cNvPr>
          <p:cNvSpPr>
            <a:spLocks noGrp="1"/>
          </p:cNvSpPr>
          <p:nvPr>
            <p:ph type="sldNum" sz="quarter" idx="10"/>
          </p:nvPr>
        </p:nvSpPr>
        <p:spPr>
          <a:xfrm>
            <a:off x="9320284" y="6499864"/>
            <a:ext cx="2743200" cy="365125"/>
          </a:xfrm>
        </p:spPr>
        <p:txBody>
          <a:bodyPr/>
          <a:lstStyle/>
          <a:p>
            <a:fld id="{21F9DCCC-A49A-E045-B4F4-7C6903B0EA14}" type="slidenum">
              <a:rPr lang="en-US" smtClean="0"/>
              <a:t>‹#›</a:t>
            </a:fld>
            <a:endParaRPr lang="en-US"/>
          </a:p>
        </p:txBody>
      </p:sp>
      <p:sp>
        <p:nvSpPr>
          <p:cNvPr id="10" name="Text Placeholder 9">
            <a:extLst>
              <a:ext uri="{FF2B5EF4-FFF2-40B4-BE49-F238E27FC236}">
                <a16:creationId xmlns:a16="http://schemas.microsoft.com/office/drawing/2014/main" xmlns="" id="{C5185FF8-47E5-0548-B6D8-283E6FE11278}"/>
              </a:ext>
            </a:extLst>
          </p:cNvPr>
          <p:cNvSpPr>
            <a:spLocks noGrp="1"/>
          </p:cNvSpPr>
          <p:nvPr>
            <p:ph type="body" sz="quarter" idx="11"/>
          </p:nvPr>
        </p:nvSpPr>
        <p:spPr>
          <a:xfrm>
            <a:off x="423863" y="1528549"/>
            <a:ext cx="11231323" cy="630743"/>
          </a:xfrm>
        </p:spPr>
        <p:txBody>
          <a:bodyPr anchor="b"/>
          <a:lstStyle>
            <a:lvl1pPr marL="0" indent="0">
              <a:buNone/>
              <a:defRPr b="1">
                <a:solidFill>
                  <a:schemeClr val="accent3"/>
                </a:solidFill>
              </a:defRPr>
            </a:lvl1pPr>
          </a:lstStyle>
          <a:p>
            <a:pPr lvl="0"/>
            <a:r>
              <a:rPr lang="en-US"/>
              <a:t>Edit Master text styles</a:t>
            </a:r>
          </a:p>
        </p:txBody>
      </p:sp>
      <p:sp>
        <p:nvSpPr>
          <p:cNvPr id="12" name="Rectangle 11">
            <a:extLst>
              <a:ext uri="{FF2B5EF4-FFF2-40B4-BE49-F238E27FC236}">
                <a16:creationId xmlns:a16="http://schemas.microsoft.com/office/drawing/2014/main" xmlns="" id="{22827180-3F2D-F04E-A846-1973C76ACAB1}"/>
              </a:ext>
            </a:extLst>
          </p:cNvPr>
          <p:cNvSpPr/>
          <p:nvPr/>
        </p:nvSpPr>
        <p:spPr>
          <a:xfrm>
            <a:off x="-2" y="6560022"/>
            <a:ext cx="11655189" cy="226540"/>
          </a:xfrm>
          <a:prstGeom prst="rect">
            <a:avLst/>
          </a:prstGeom>
          <a:solidFill>
            <a:srgbClr val="D87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536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8" name="Rectangle 7"/>
          <p:cNvSpPr/>
          <p:nvPr/>
        </p:nvSpPr>
        <p:spPr>
          <a:xfrm>
            <a:off x="0" y="0"/>
            <a:ext cx="12192000" cy="11327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01253" y="126116"/>
            <a:ext cx="10282307" cy="762000"/>
          </a:xfrm>
        </p:spPr>
        <p:txBody>
          <a:bodyPr anchor="b"/>
          <a:lstStyle>
            <a:lvl1pPr>
              <a:defRPr>
                <a:solidFill>
                  <a:schemeClr val="bg1"/>
                </a:solidFill>
              </a:defRPr>
            </a:lvl1pPr>
          </a:lstStyle>
          <a:p>
            <a:r>
              <a:rPr lang="en-US"/>
              <a:t>Click to edit Master title style</a:t>
            </a:r>
          </a:p>
        </p:txBody>
      </p:sp>
      <p:sp>
        <p:nvSpPr>
          <p:cNvPr id="7" name="Rectangle 6"/>
          <p:cNvSpPr/>
          <p:nvPr/>
        </p:nvSpPr>
        <p:spPr>
          <a:xfrm rot="16200000">
            <a:off x="5972664" y="-4839901"/>
            <a:ext cx="246671"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8D49735B-5EC5-8441-9BCE-7EC180329C2B}"/>
              </a:ext>
            </a:extLst>
          </p:cNvPr>
          <p:cNvPicPr>
            <a:picLocks noChangeAspect="1"/>
          </p:cNvPicPr>
          <p:nvPr/>
        </p:nvPicPr>
        <p:blipFill rotWithShape="1">
          <a:blip r:embed="rId2"/>
          <a:srcRect r="82177" b="-2266"/>
          <a:stretch/>
        </p:blipFill>
        <p:spPr>
          <a:xfrm>
            <a:off x="181133" y="126116"/>
            <a:ext cx="896788" cy="762000"/>
          </a:xfrm>
          <a:prstGeom prst="rect">
            <a:avLst/>
          </a:prstGeom>
        </p:spPr>
      </p:pic>
      <p:sp>
        <p:nvSpPr>
          <p:cNvPr id="5" name="Slide Number Placeholder 4">
            <a:extLst>
              <a:ext uri="{FF2B5EF4-FFF2-40B4-BE49-F238E27FC236}">
                <a16:creationId xmlns:a16="http://schemas.microsoft.com/office/drawing/2014/main" xmlns="" id="{34E5FFE8-A917-C84F-A63B-84F7F810A409}"/>
              </a:ext>
            </a:extLst>
          </p:cNvPr>
          <p:cNvSpPr>
            <a:spLocks noGrp="1"/>
          </p:cNvSpPr>
          <p:nvPr>
            <p:ph type="sldNum" sz="quarter" idx="10"/>
          </p:nvPr>
        </p:nvSpPr>
        <p:spPr/>
        <p:txBody>
          <a:bodyPr/>
          <a:lstStyle/>
          <a:p>
            <a:fld id="{21F9DCCC-A49A-E045-B4F4-7C6903B0EA14}" type="slidenum">
              <a:rPr lang="en-US" smtClean="0"/>
              <a:t>‹#›</a:t>
            </a:fld>
            <a:endParaRPr lang="en-US"/>
          </a:p>
        </p:txBody>
      </p:sp>
      <p:sp>
        <p:nvSpPr>
          <p:cNvPr id="9" name="Content Placeholder 8">
            <a:extLst>
              <a:ext uri="{FF2B5EF4-FFF2-40B4-BE49-F238E27FC236}">
                <a16:creationId xmlns:a16="http://schemas.microsoft.com/office/drawing/2014/main" xmlns="" id="{2C31AB36-4F0A-704A-89BA-66664392D984}"/>
              </a:ext>
            </a:extLst>
          </p:cNvPr>
          <p:cNvSpPr>
            <a:spLocks noGrp="1"/>
          </p:cNvSpPr>
          <p:nvPr>
            <p:ph sz="quarter" idx="11"/>
          </p:nvPr>
        </p:nvSpPr>
        <p:spPr>
          <a:xfrm>
            <a:off x="180976" y="1487488"/>
            <a:ext cx="5687562" cy="52339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8">
            <a:extLst>
              <a:ext uri="{FF2B5EF4-FFF2-40B4-BE49-F238E27FC236}">
                <a16:creationId xmlns:a16="http://schemas.microsoft.com/office/drawing/2014/main" xmlns="" id="{D158BAC4-57F0-304D-A544-1A275B1F7FC7}"/>
              </a:ext>
            </a:extLst>
          </p:cNvPr>
          <p:cNvSpPr>
            <a:spLocks noGrp="1"/>
          </p:cNvSpPr>
          <p:nvPr>
            <p:ph sz="quarter" idx="12"/>
          </p:nvPr>
        </p:nvSpPr>
        <p:spPr>
          <a:xfrm>
            <a:off x="6095999" y="1487488"/>
            <a:ext cx="5687562" cy="52339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9277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8" name="Rectangle 7"/>
          <p:cNvSpPr/>
          <p:nvPr/>
        </p:nvSpPr>
        <p:spPr>
          <a:xfrm>
            <a:off x="0" y="0"/>
            <a:ext cx="12192000" cy="11327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01253" y="126116"/>
            <a:ext cx="10282307" cy="762000"/>
          </a:xfrm>
        </p:spPr>
        <p:txBody>
          <a:bodyPr anchor="b"/>
          <a:lstStyle>
            <a:lvl1pPr>
              <a:defRPr>
                <a:solidFill>
                  <a:schemeClr val="bg1"/>
                </a:solidFill>
              </a:defRPr>
            </a:lvl1pPr>
          </a:lstStyle>
          <a:p>
            <a:r>
              <a:rPr lang="en-US"/>
              <a:t>Click to edit Master title style</a:t>
            </a:r>
          </a:p>
        </p:txBody>
      </p:sp>
      <p:sp>
        <p:nvSpPr>
          <p:cNvPr id="7" name="Rectangle 6"/>
          <p:cNvSpPr/>
          <p:nvPr/>
        </p:nvSpPr>
        <p:spPr>
          <a:xfrm rot="16200000">
            <a:off x="5972664" y="-4839901"/>
            <a:ext cx="246671"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8D49735B-5EC5-8441-9BCE-7EC180329C2B}"/>
              </a:ext>
            </a:extLst>
          </p:cNvPr>
          <p:cNvPicPr>
            <a:picLocks noChangeAspect="1"/>
          </p:cNvPicPr>
          <p:nvPr/>
        </p:nvPicPr>
        <p:blipFill rotWithShape="1">
          <a:blip r:embed="rId2"/>
          <a:srcRect r="82177" b="-2266"/>
          <a:stretch/>
        </p:blipFill>
        <p:spPr>
          <a:xfrm>
            <a:off x="181133" y="126116"/>
            <a:ext cx="896788" cy="762000"/>
          </a:xfrm>
          <a:prstGeom prst="rect">
            <a:avLst/>
          </a:prstGeom>
        </p:spPr>
      </p:pic>
      <p:sp>
        <p:nvSpPr>
          <p:cNvPr id="5" name="Slide Number Placeholder 4">
            <a:extLst>
              <a:ext uri="{FF2B5EF4-FFF2-40B4-BE49-F238E27FC236}">
                <a16:creationId xmlns:a16="http://schemas.microsoft.com/office/drawing/2014/main" xmlns="" id="{34E5FFE8-A917-C84F-A63B-84F7F810A409}"/>
              </a:ext>
            </a:extLst>
          </p:cNvPr>
          <p:cNvSpPr>
            <a:spLocks noGrp="1"/>
          </p:cNvSpPr>
          <p:nvPr>
            <p:ph type="sldNum" sz="quarter" idx="10"/>
          </p:nvPr>
        </p:nvSpPr>
        <p:spPr/>
        <p:txBody>
          <a:bodyPr/>
          <a:lstStyle/>
          <a:p>
            <a:fld id="{21F9DCCC-A49A-E045-B4F4-7C6903B0EA14}" type="slidenum">
              <a:rPr lang="en-US" smtClean="0"/>
              <a:t>‹#›</a:t>
            </a:fld>
            <a:endParaRPr lang="en-US"/>
          </a:p>
        </p:txBody>
      </p:sp>
      <p:sp>
        <p:nvSpPr>
          <p:cNvPr id="9" name="Content Placeholder 8">
            <a:extLst>
              <a:ext uri="{FF2B5EF4-FFF2-40B4-BE49-F238E27FC236}">
                <a16:creationId xmlns:a16="http://schemas.microsoft.com/office/drawing/2014/main" xmlns="" id="{2C31AB36-4F0A-704A-89BA-66664392D984}"/>
              </a:ext>
            </a:extLst>
          </p:cNvPr>
          <p:cNvSpPr>
            <a:spLocks noGrp="1"/>
          </p:cNvSpPr>
          <p:nvPr>
            <p:ph sz="quarter" idx="11"/>
          </p:nvPr>
        </p:nvSpPr>
        <p:spPr>
          <a:xfrm>
            <a:off x="180976" y="2074460"/>
            <a:ext cx="5687562" cy="43934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8">
            <a:extLst>
              <a:ext uri="{FF2B5EF4-FFF2-40B4-BE49-F238E27FC236}">
                <a16:creationId xmlns:a16="http://schemas.microsoft.com/office/drawing/2014/main" xmlns="" id="{D158BAC4-57F0-304D-A544-1A275B1F7FC7}"/>
              </a:ext>
            </a:extLst>
          </p:cNvPr>
          <p:cNvSpPr>
            <a:spLocks noGrp="1"/>
          </p:cNvSpPr>
          <p:nvPr>
            <p:ph sz="quarter" idx="12"/>
          </p:nvPr>
        </p:nvSpPr>
        <p:spPr>
          <a:xfrm>
            <a:off x="6095999" y="2074460"/>
            <a:ext cx="5687562" cy="43934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9">
            <a:extLst>
              <a:ext uri="{FF2B5EF4-FFF2-40B4-BE49-F238E27FC236}">
                <a16:creationId xmlns:a16="http://schemas.microsoft.com/office/drawing/2014/main" xmlns="" id="{600729B4-4B7A-8848-A82B-F51DC66F4DAE}"/>
              </a:ext>
            </a:extLst>
          </p:cNvPr>
          <p:cNvSpPr>
            <a:spLocks noGrp="1"/>
          </p:cNvSpPr>
          <p:nvPr>
            <p:ph type="body" sz="quarter" idx="13"/>
          </p:nvPr>
        </p:nvSpPr>
        <p:spPr>
          <a:xfrm>
            <a:off x="180977" y="1411576"/>
            <a:ext cx="5687562" cy="630743"/>
          </a:xfrm>
        </p:spPr>
        <p:txBody>
          <a:bodyPr anchor="b">
            <a:normAutofit/>
          </a:bodyPr>
          <a:lstStyle>
            <a:lvl1pPr marL="0" indent="0">
              <a:buNone/>
              <a:defRPr sz="2400" b="1">
                <a:solidFill>
                  <a:schemeClr val="accent3"/>
                </a:solidFill>
              </a:defRPr>
            </a:lvl1pPr>
          </a:lstStyle>
          <a:p>
            <a:pPr lvl="0"/>
            <a:r>
              <a:rPr lang="en-US"/>
              <a:t>Edit Master text styles</a:t>
            </a:r>
          </a:p>
        </p:txBody>
      </p:sp>
      <p:sp>
        <p:nvSpPr>
          <p:cNvPr id="13" name="Text Placeholder 9">
            <a:extLst>
              <a:ext uri="{FF2B5EF4-FFF2-40B4-BE49-F238E27FC236}">
                <a16:creationId xmlns:a16="http://schemas.microsoft.com/office/drawing/2014/main" xmlns="" id="{1E6A72B7-9D1D-7A4C-AD4F-B2DEA8535B68}"/>
              </a:ext>
            </a:extLst>
          </p:cNvPr>
          <p:cNvSpPr>
            <a:spLocks noGrp="1"/>
          </p:cNvSpPr>
          <p:nvPr>
            <p:ph type="body" sz="quarter" idx="14"/>
          </p:nvPr>
        </p:nvSpPr>
        <p:spPr>
          <a:xfrm>
            <a:off x="6095999" y="1411576"/>
            <a:ext cx="5687562" cy="630743"/>
          </a:xfrm>
        </p:spPr>
        <p:txBody>
          <a:bodyPr anchor="b">
            <a:normAutofit/>
          </a:bodyPr>
          <a:lstStyle>
            <a:lvl1pPr marL="0" indent="0">
              <a:buNone/>
              <a:defRPr sz="2400" b="1">
                <a:solidFill>
                  <a:schemeClr val="accent3"/>
                </a:solidFill>
              </a:defRPr>
            </a:lvl1pPr>
          </a:lstStyle>
          <a:p>
            <a:pPr lvl="0"/>
            <a:r>
              <a:rPr lang="en-US"/>
              <a:t>Edit Master text styles</a:t>
            </a:r>
          </a:p>
        </p:txBody>
      </p:sp>
      <p:sp>
        <p:nvSpPr>
          <p:cNvPr id="14" name="Rectangle 13">
            <a:extLst>
              <a:ext uri="{FF2B5EF4-FFF2-40B4-BE49-F238E27FC236}">
                <a16:creationId xmlns:a16="http://schemas.microsoft.com/office/drawing/2014/main" xmlns="" id="{DB06AF49-EE4D-1A45-A154-B4E7D86E0B72}"/>
              </a:ext>
            </a:extLst>
          </p:cNvPr>
          <p:cNvSpPr/>
          <p:nvPr/>
        </p:nvSpPr>
        <p:spPr>
          <a:xfrm>
            <a:off x="-2" y="6560022"/>
            <a:ext cx="11655189" cy="226540"/>
          </a:xfrm>
          <a:prstGeom prst="rect">
            <a:avLst/>
          </a:prstGeom>
          <a:solidFill>
            <a:srgbClr val="D87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3254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8" name="Rectangle 7"/>
          <p:cNvSpPr/>
          <p:nvPr/>
        </p:nvSpPr>
        <p:spPr>
          <a:xfrm>
            <a:off x="0" y="0"/>
            <a:ext cx="12192000" cy="11327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01253" y="126116"/>
            <a:ext cx="10044751" cy="762000"/>
          </a:xfrm>
        </p:spPr>
        <p:txBody>
          <a:bodyPr anchor="b"/>
          <a:lstStyle>
            <a:lvl1pPr>
              <a:defRPr>
                <a:solidFill>
                  <a:schemeClr val="bg1"/>
                </a:solidFill>
              </a:defRPr>
            </a:lvl1pPr>
          </a:lstStyle>
          <a:p>
            <a:r>
              <a:rPr lang="en-US"/>
              <a:t>Click to edit Master title style</a:t>
            </a:r>
          </a:p>
        </p:txBody>
      </p:sp>
      <p:sp>
        <p:nvSpPr>
          <p:cNvPr id="7" name="Rectangle 6"/>
          <p:cNvSpPr/>
          <p:nvPr/>
        </p:nvSpPr>
        <p:spPr>
          <a:xfrm rot="16200000">
            <a:off x="5972664" y="-4839901"/>
            <a:ext cx="246671"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8D49735B-5EC5-8441-9BCE-7EC180329C2B}"/>
              </a:ext>
            </a:extLst>
          </p:cNvPr>
          <p:cNvPicPr>
            <a:picLocks noChangeAspect="1"/>
          </p:cNvPicPr>
          <p:nvPr/>
        </p:nvPicPr>
        <p:blipFill rotWithShape="1">
          <a:blip r:embed="rId2"/>
          <a:srcRect r="82177" b="-2266"/>
          <a:stretch/>
        </p:blipFill>
        <p:spPr>
          <a:xfrm>
            <a:off x="181133" y="126116"/>
            <a:ext cx="896788" cy="762000"/>
          </a:xfrm>
          <a:prstGeom prst="rect">
            <a:avLst/>
          </a:prstGeom>
        </p:spPr>
      </p:pic>
      <p:sp>
        <p:nvSpPr>
          <p:cNvPr id="5" name="Slide Number Placeholder 4">
            <a:extLst>
              <a:ext uri="{FF2B5EF4-FFF2-40B4-BE49-F238E27FC236}">
                <a16:creationId xmlns:a16="http://schemas.microsoft.com/office/drawing/2014/main" xmlns="" id="{34E5FFE8-A917-C84F-A63B-84F7F810A409}"/>
              </a:ext>
            </a:extLst>
          </p:cNvPr>
          <p:cNvSpPr>
            <a:spLocks noGrp="1"/>
          </p:cNvSpPr>
          <p:nvPr>
            <p:ph type="sldNum" sz="quarter" idx="10"/>
          </p:nvPr>
        </p:nvSpPr>
        <p:spPr/>
        <p:txBody>
          <a:bodyPr/>
          <a:lstStyle/>
          <a:p>
            <a:fld id="{21F9DCCC-A49A-E045-B4F4-7C6903B0EA14}" type="slidenum">
              <a:rPr lang="en-US" smtClean="0"/>
              <a:t>‹#›</a:t>
            </a:fld>
            <a:endParaRPr lang="en-US"/>
          </a:p>
        </p:txBody>
      </p:sp>
      <p:sp>
        <p:nvSpPr>
          <p:cNvPr id="11" name="Rectangle 10">
            <a:extLst>
              <a:ext uri="{FF2B5EF4-FFF2-40B4-BE49-F238E27FC236}">
                <a16:creationId xmlns:a16="http://schemas.microsoft.com/office/drawing/2014/main" xmlns="" id="{970AAA35-450E-F844-A89C-AC71D860DC64}"/>
              </a:ext>
            </a:extLst>
          </p:cNvPr>
          <p:cNvSpPr/>
          <p:nvPr/>
        </p:nvSpPr>
        <p:spPr>
          <a:xfrm>
            <a:off x="-2" y="6517370"/>
            <a:ext cx="11546007" cy="214514"/>
          </a:xfrm>
          <a:prstGeom prst="rect">
            <a:avLst/>
          </a:prstGeom>
          <a:solidFill>
            <a:srgbClr val="D87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7856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8" name="Rectangle 7"/>
          <p:cNvSpPr/>
          <p:nvPr/>
        </p:nvSpPr>
        <p:spPr>
          <a:xfrm rot="5400000">
            <a:off x="-2862619" y="2862618"/>
            <a:ext cx="6858000" cy="11327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81133" y="1123406"/>
            <a:ext cx="765948" cy="5608477"/>
          </a:xfrm>
        </p:spPr>
        <p:txBody>
          <a:bodyPr vert="wordArtVert" anchor="ctr" anchorCtr="0">
            <a:normAutofit/>
          </a:bodyPr>
          <a:lstStyle>
            <a:lvl1pPr algn="l">
              <a:defRPr sz="2500">
                <a:solidFill>
                  <a:schemeClr val="bg1"/>
                </a:solidFill>
              </a:defRPr>
            </a:lvl1pPr>
          </a:lstStyle>
          <a:p>
            <a:r>
              <a:rPr lang="en-US"/>
              <a:t>CLICK TO EDIT MASTER TITLE STYLE</a:t>
            </a:r>
          </a:p>
        </p:txBody>
      </p:sp>
      <p:sp>
        <p:nvSpPr>
          <p:cNvPr id="7" name="Rectangle 6"/>
          <p:cNvSpPr/>
          <p:nvPr/>
        </p:nvSpPr>
        <p:spPr>
          <a:xfrm>
            <a:off x="1128215" y="0"/>
            <a:ext cx="18568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8D49735B-5EC5-8441-9BCE-7EC180329C2B}"/>
              </a:ext>
            </a:extLst>
          </p:cNvPr>
          <p:cNvPicPr>
            <a:picLocks noChangeAspect="1"/>
          </p:cNvPicPr>
          <p:nvPr/>
        </p:nvPicPr>
        <p:blipFill rotWithShape="1">
          <a:blip r:embed="rId2"/>
          <a:srcRect r="82177" b="-2266"/>
          <a:stretch/>
        </p:blipFill>
        <p:spPr>
          <a:xfrm>
            <a:off x="181133" y="126116"/>
            <a:ext cx="896788" cy="762000"/>
          </a:xfrm>
          <a:prstGeom prst="rect">
            <a:avLst/>
          </a:prstGeom>
        </p:spPr>
      </p:pic>
      <p:sp>
        <p:nvSpPr>
          <p:cNvPr id="5" name="Slide Number Placeholder 4">
            <a:extLst>
              <a:ext uri="{FF2B5EF4-FFF2-40B4-BE49-F238E27FC236}">
                <a16:creationId xmlns:a16="http://schemas.microsoft.com/office/drawing/2014/main" xmlns="" id="{34E5FFE8-A917-C84F-A63B-84F7F810A409}"/>
              </a:ext>
            </a:extLst>
          </p:cNvPr>
          <p:cNvSpPr>
            <a:spLocks noGrp="1"/>
          </p:cNvSpPr>
          <p:nvPr>
            <p:ph type="sldNum" sz="quarter" idx="10"/>
          </p:nvPr>
        </p:nvSpPr>
        <p:spPr>
          <a:xfrm>
            <a:off x="9385599" y="6513512"/>
            <a:ext cx="2743200" cy="365125"/>
          </a:xfrm>
        </p:spPr>
        <p:txBody>
          <a:bodyPr/>
          <a:lstStyle/>
          <a:p>
            <a:fld id="{21F9DCCC-A49A-E045-B4F4-7C6903B0EA14}" type="slidenum">
              <a:rPr lang="en-US" smtClean="0"/>
              <a:t>‹#›</a:t>
            </a:fld>
            <a:endParaRPr lang="en-US"/>
          </a:p>
        </p:txBody>
      </p:sp>
      <p:sp>
        <p:nvSpPr>
          <p:cNvPr id="9" name="Rectangle 8">
            <a:extLst>
              <a:ext uri="{FF2B5EF4-FFF2-40B4-BE49-F238E27FC236}">
                <a16:creationId xmlns:a16="http://schemas.microsoft.com/office/drawing/2014/main" xmlns="" id="{083D7056-D9DD-E540-AD79-93CFDC16C7EA}"/>
              </a:ext>
            </a:extLst>
          </p:cNvPr>
          <p:cNvSpPr/>
          <p:nvPr/>
        </p:nvSpPr>
        <p:spPr>
          <a:xfrm rot="5400000">
            <a:off x="8179927" y="3336160"/>
            <a:ext cx="6858002" cy="185682"/>
          </a:xfrm>
          <a:prstGeom prst="rect">
            <a:avLst/>
          </a:prstGeom>
          <a:solidFill>
            <a:srgbClr val="D87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9409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8" name="Rectangle 7"/>
          <p:cNvSpPr/>
          <p:nvPr/>
        </p:nvSpPr>
        <p:spPr>
          <a:xfrm>
            <a:off x="0" y="0"/>
            <a:ext cx="12192000" cy="11327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01254" y="126116"/>
            <a:ext cx="10072437" cy="762000"/>
          </a:xfrm>
        </p:spPr>
        <p:txBody>
          <a:bodyPr anchor="b"/>
          <a:lstStyle>
            <a:lvl1pPr>
              <a:defRPr>
                <a:solidFill>
                  <a:schemeClr val="bg1"/>
                </a:solidFill>
              </a:defRPr>
            </a:lvl1pPr>
          </a:lstStyle>
          <a:p>
            <a:r>
              <a:rPr lang="en-US"/>
              <a:t>Click to edit Master title style</a:t>
            </a:r>
          </a:p>
        </p:txBody>
      </p:sp>
      <p:sp>
        <p:nvSpPr>
          <p:cNvPr id="7" name="Rectangle 6"/>
          <p:cNvSpPr/>
          <p:nvPr/>
        </p:nvSpPr>
        <p:spPr>
          <a:xfrm rot="16200000">
            <a:off x="5972664" y="-4839901"/>
            <a:ext cx="246671"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8D49735B-5EC5-8441-9BCE-7EC180329C2B}"/>
              </a:ext>
            </a:extLst>
          </p:cNvPr>
          <p:cNvPicPr>
            <a:picLocks noChangeAspect="1"/>
          </p:cNvPicPr>
          <p:nvPr/>
        </p:nvPicPr>
        <p:blipFill rotWithShape="1">
          <a:blip r:embed="rId2"/>
          <a:srcRect r="82177" b="-2266"/>
          <a:stretch/>
        </p:blipFill>
        <p:spPr>
          <a:xfrm>
            <a:off x="181133" y="126116"/>
            <a:ext cx="896788" cy="762000"/>
          </a:xfrm>
          <a:prstGeom prst="rect">
            <a:avLst/>
          </a:prstGeom>
        </p:spPr>
      </p:pic>
      <p:sp>
        <p:nvSpPr>
          <p:cNvPr id="5" name="Slide Number Placeholder 4">
            <a:extLst>
              <a:ext uri="{FF2B5EF4-FFF2-40B4-BE49-F238E27FC236}">
                <a16:creationId xmlns:a16="http://schemas.microsoft.com/office/drawing/2014/main" xmlns="" id="{34E5FFE8-A917-C84F-A63B-84F7F810A409}"/>
              </a:ext>
            </a:extLst>
          </p:cNvPr>
          <p:cNvSpPr>
            <a:spLocks noGrp="1"/>
          </p:cNvSpPr>
          <p:nvPr>
            <p:ph type="sldNum" sz="quarter" idx="10"/>
          </p:nvPr>
        </p:nvSpPr>
        <p:spPr/>
        <p:txBody>
          <a:bodyPr/>
          <a:lstStyle/>
          <a:p>
            <a:fld id="{21F9DCCC-A49A-E045-B4F4-7C6903B0EA14}" type="slidenum">
              <a:rPr lang="en-US" smtClean="0"/>
              <a:t>‹#›</a:t>
            </a:fld>
            <a:endParaRPr lang="en-US"/>
          </a:p>
        </p:txBody>
      </p:sp>
    </p:spTree>
    <p:extLst>
      <p:ext uri="{BB962C8B-B14F-4D97-AF65-F5344CB8AC3E}">
        <p14:creationId xmlns:p14="http://schemas.microsoft.com/office/powerpoint/2010/main" val="2225818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8" name="Rectangle 7"/>
          <p:cNvSpPr/>
          <p:nvPr/>
        </p:nvSpPr>
        <p:spPr>
          <a:xfrm rot="5400000">
            <a:off x="-2862619" y="2862618"/>
            <a:ext cx="6858000" cy="11327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128215" y="0"/>
            <a:ext cx="18568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8D49735B-5EC5-8441-9BCE-7EC180329C2B}"/>
              </a:ext>
            </a:extLst>
          </p:cNvPr>
          <p:cNvPicPr>
            <a:picLocks noChangeAspect="1"/>
          </p:cNvPicPr>
          <p:nvPr/>
        </p:nvPicPr>
        <p:blipFill rotWithShape="1">
          <a:blip r:embed="rId2"/>
          <a:srcRect r="82177" b="-2266"/>
          <a:stretch/>
        </p:blipFill>
        <p:spPr>
          <a:xfrm>
            <a:off x="181133" y="126116"/>
            <a:ext cx="896788" cy="762000"/>
          </a:xfrm>
          <a:prstGeom prst="rect">
            <a:avLst/>
          </a:prstGeom>
        </p:spPr>
      </p:pic>
      <p:sp>
        <p:nvSpPr>
          <p:cNvPr id="5" name="Slide Number Placeholder 4">
            <a:extLst>
              <a:ext uri="{FF2B5EF4-FFF2-40B4-BE49-F238E27FC236}">
                <a16:creationId xmlns:a16="http://schemas.microsoft.com/office/drawing/2014/main" xmlns="" id="{34E5FFE8-A917-C84F-A63B-84F7F810A409}"/>
              </a:ext>
            </a:extLst>
          </p:cNvPr>
          <p:cNvSpPr>
            <a:spLocks noGrp="1"/>
          </p:cNvSpPr>
          <p:nvPr>
            <p:ph type="sldNum" sz="quarter" idx="10"/>
          </p:nvPr>
        </p:nvSpPr>
        <p:spPr/>
        <p:txBody>
          <a:bodyPr/>
          <a:lstStyle/>
          <a:p>
            <a:fld id="{21F9DCCC-A49A-E045-B4F4-7C6903B0EA14}" type="slidenum">
              <a:rPr lang="en-US" smtClean="0"/>
              <a:t>‹#›</a:t>
            </a:fld>
            <a:endParaRPr lang="en-US"/>
          </a:p>
        </p:txBody>
      </p:sp>
      <p:sp>
        <p:nvSpPr>
          <p:cNvPr id="10" name="Title 1">
            <a:extLst>
              <a:ext uri="{FF2B5EF4-FFF2-40B4-BE49-F238E27FC236}">
                <a16:creationId xmlns:a16="http://schemas.microsoft.com/office/drawing/2014/main" xmlns="" id="{94F03B81-BE02-8746-81DE-2FB0688C7802}"/>
              </a:ext>
            </a:extLst>
          </p:cNvPr>
          <p:cNvSpPr>
            <a:spLocks noGrp="1"/>
          </p:cNvSpPr>
          <p:nvPr>
            <p:ph type="title" hasCustomPrompt="1"/>
          </p:nvPr>
        </p:nvSpPr>
        <p:spPr>
          <a:xfrm>
            <a:off x="181133" y="1123406"/>
            <a:ext cx="765948" cy="5608477"/>
          </a:xfrm>
        </p:spPr>
        <p:txBody>
          <a:bodyPr vert="wordArtVert" anchor="ctr" anchorCtr="0">
            <a:normAutofit/>
          </a:bodyPr>
          <a:lstStyle>
            <a:lvl1pPr algn="l">
              <a:defRPr sz="2500">
                <a:solidFill>
                  <a:schemeClr val="bg1"/>
                </a:solidFill>
              </a:defRPr>
            </a:lvl1pPr>
          </a:lstStyle>
          <a:p>
            <a:r>
              <a:rPr lang="en-US"/>
              <a:t>CLICK TO EDIT MASTER TITLE STYLE</a:t>
            </a:r>
          </a:p>
        </p:txBody>
      </p:sp>
    </p:spTree>
    <p:extLst>
      <p:ext uri="{BB962C8B-B14F-4D97-AF65-F5344CB8AC3E}">
        <p14:creationId xmlns:p14="http://schemas.microsoft.com/office/powerpoint/2010/main" val="166003497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54000"/>
            <a:ext cx="105156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05467"/>
            <a:ext cx="10515600" cy="5029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xmlns="" id="{E92F2BD8-B2CC-5343-9252-86A72EA1CCD0}"/>
              </a:ext>
            </a:extLst>
          </p:cNvPr>
          <p:cNvSpPr>
            <a:spLocks noGrp="1"/>
          </p:cNvSpPr>
          <p:nvPr>
            <p:ph type="sldNum" sz="quarter" idx="4"/>
          </p:nvPr>
        </p:nvSpPr>
        <p:spPr>
          <a:xfrm>
            <a:off x="9359473" y="6513512"/>
            <a:ext cx="2743200" cy="365125"/>
          </a:xfrm>
          <a:prstGeom prst="rect">
            <a:avLst/>
          </a:prstGeom>
        </p:spPr>
        <p:txBody>
          <a:bodyPr vert="horz" lIns="91440" tIns="45720" rIns="91440" bIns="45720" rtlCol="0" anchor="ctr"/>
          <a:lstStyle>
            <a:lvl1pPr algn="r">
              <a:defRPr sz="1200" b="1">
                <a:solidFill>
                  <a:schemeClr val="accent3"/>
                </a:solidFill>
                <a:latin typeface="Verdana" panose="020B0604030504040204" pitchFamily="34" charset="0"/>
                <a:ea typeface="Verdana" panose="020B0604030504040204" pitchFamily="34" charset="0"/>
                <a:cs typeface="Verdana" panose="020B0604030504040204" pitchFamily="34" charset="0"/>
              </a:defRPr>
            </a:lvl1pPr>
          </a:lstStyle>
          <a:p>
            <a:fld id="{21F9DCCC-A49A-E045-B4F4-7C6903B0EA14}" type="slidenum">
              <a:rPr lang="en-US" smtClean="0"/>
              <a:pPr/>
              <a:t>‹#›</a:t>
            </a:fld>
            <a:endParaRPr lang="en-US"/>
          </a:p>
        </p:txBody>
      </p:sp>
    </p:spTree>
    <p:extLst>
      <p:ext uri="{BB962C8B-B14F-4D97-AF65-F5344CB8AC3E}">
        <p14:creationId xmlns:p14="http://schemas.microsoft.com/office/powerpoint/2010/main" val="3108285685"/>
      </p:ext>
    </p:extLst>
  </p:cSld>
  <p:clrMap bg1="lt1" tx1="dk1" bg2="lt2" tx2="dk2" accent1="accent1" accent2="accent2" accent3="accent3" accent4="accent4" accent5="accent5" accent6="accent6" hlink="hlink" folHlink="folHlink"/>
  <p:sldLayoutIdLst>
    <p:sldLayoutId id="2147483661" r:id="rId1"/>
    <p:sldLayoutId id="2147483676" r:id="rId2"/>
    <p:sldLayoutId id="2147483662" r:id="rId3"/>
    <p:sldLayoutId id="2147483672" r:id="rId4"/>
    <p:sldLayoutId id="2147483677" r:id="rId5"/>
    <p:sldLayoutId id="2147483673" r:id="rId6"/>
    <p:sldLayoutId id="2147483674" r:id="rId7"/>
    <p:sldLayoutId id="2147483678" r:id="rId8"/>
    <p:sldLayoutId id="2147483679" r:id="rId9"/>
    <p:sldLayoutId id="2147483667" r:id="rId10"/>
    <p:sldLayoutId id="2147483675" r:id="rId11"/>
    <p:sldLayoutId id="2147483680" r:id="rId12"/>
    <p:sldLayoutId id="2147483681" r:id="rId13"/>
    <p:sldLayoutId id="2147483682" r:id="rId14"/>
    <p:sldLayoutId id="2147483683" r:id="rId15"/>
  </p:sldLayoutIdLst>
  <p:hf hdr="0" ftr="0" dt="0"/>
  <p:txStyles>
    <p:titleStyle>
      <a:lvl1pPr algn="r" defTabSz="914400" rtl="0" eaLnBrk="1" latinLnBrk="0" hangingPunct="1">
        <a:lnSpc>
          <a:spcPct val="90000"/>
        </a:lnSpc>
        <a:spcBef>
          <a:spcPct val="0"/>
        </a:spcBef>
        <a:buNone/>
        <a:defRPr sz="3500" b="1"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1.bin"/><Relationship Id="rId5" Type="http://schemas.openxmlformats.org/officeDocument/2006/relationships/image" Target="../media/image9.wmf"/><Relationship Id="rId1" Type="http://schemas.openxmlformats.org/officeDocument/2006/relationships/vmlDrawing" Target="../drawings/vmlDrawing1.vml"/><Relationship Id="rId2"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chart" Target="../charts/char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chart" Target="../charts/char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chart" Target="../charts/char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chart" Target="../charts/char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chart" Target="../charts/char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gif"/><Relationship Id="rId4" Type="http://schemas.openxmlformats.org/officeDocument/2006/relationships/hyperlink" Target="https://www.irs.gov/businesses/irc-30d-new-qualified-plug-in-electric-drive-motor-vehicle-credit" TargetMode="External"/><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jpeg"/><Relationship Id="rId8" Type="http://schemas.openxmlformats.org/officeDocument/2006/relationships/image" Target="../media/image20.pn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hyperlink" Target="https://vtrans.vermont.gov/planning/projects-programs/electric-vehicles" TargetMode="External"/><Relationship Id="rId4" Type="http://schemas.openxmlformats.org/officeDocument/2006/relationships/hyperlink" Target="https://legislature.vermont.gov/bill/status/2020/H.529" TargetMode="External"/><Relationship Id="rId5" Type="http://schemas.openxmlformats.org/officeDocument/2006/relationships/image" Target="../media/image21.png"/><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chart" Target="../charts/char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chart" Target="../charts/char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chart" Target="../charts/char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jpe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chart" Target="../charts/chart11.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8.JPG"/><Relationship Id="rId5" Type="http://schemas.openxmlformats.org/officeDocument/2006/relationships/hyperlink" Target="NULL" TargetMode="External"/><Relationship Id="rId6" Type="http://schemas.openxmlformats.org/officeDocument/2006/relationships/image" Target="../media/image39.jpeg"/><Relationship Id="rId7" Type="http://schemas.openxmlformats.org/officeDocument/2006/relationships/image" Target="../media/image40.jpeg"/><Relationship Id="rId8" Type="http://schemas.openxmlformats.org/officeDocument/2006/relationships/image" Target="cid:7d4ef49b-97c4-46e9-8140-a4e22b0482c7@namprd13.prod.outlook.com" TargetMode="External"/><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chart" Target="../charts/char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1.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chart" Target="../charts/char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42.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3.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chart" Target="../charts/char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5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5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5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hyperlink" Target="https://twitter.com/i/status/1131929301723566080"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4B085C-B3AF-4111-9802-EE46928E3236}"/>
              </a:ext>
            </a:extLst>
          </p:cNvPr>
          <p:cNvSpPr>
            <a:spLocks noGrp="1"/>
          </p:cNvSpPr>
          <p:nvPr>
            <p:ph type="ctrTitle"/>
          </p:nvPr>
        </p:nvSpPr>
        <p:spPr/>
        <p:txBody>
          <a:bodyPr/>
          <a:lstStyle/>
          <a:p>
            <a:r>
              <a:rPr lang="en-US"/>
              <a:t>Transportation Electrification in Vermont</a:t>
            </a:r>
          </a:p>
        </p:txBody>
      </p:sp>
      <p:sp>
        <p:nvSpPr>
          <p:cNvPr id="3" name="Subtitle 2">
            <a:extLst>
              <a:ext uri="{FF2B5EF4-FFF2-40B4-BE49-F238E27FC236}">
                <a16:creationId xmlns:a16="http://schemas.microsoft.com/office/drawing/2014/main" xmlns="" id="{D7E0600E-FE2F-4BBD-BAF2-A32843378F1D}"/>
              </a:ext>
            </a:extLst>
          </p:cNvPr>
          <p:cNvSpPr>
            <a:spLocks noGrp="1"/>
          </p:cNvSpPr>
          <p:nvPr>
            <p:ph type="subTitle" idx="1"/>
          </p:nvPr>
        </p:nvSpPr>
        <p:spPr/>
        <p:txBody>
          <a:bodyPr/>
          <a:lstStyle/>
          <a:p>
            <a:r>
              <a:rPr lang="en-US" dirty="0"/>
              <a:t>Vermont Energy Future </a:t>
            </a:r>
            <a:r>
              <a:rPr lang="en-US" dirty="0" smtClean="0"/>
              <a:t>Initiative</a:t>
            </a:r>
            <a:endParaRPr lang="en-US" dirty="0"/>
          </a:p>
        </p:txBody>
      </p:sp>
    </p:spTree>
    <p:extLst>
      <p:ext uri="{BB962C8B-B14F-4D97-AF65-F5344CB8AC3E}">
        <p14:creationId xmlns:p14="http://schemas.microsoft.com/office/powerpoint/2010/main" val="29114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a:latin typeface="Roboto Slab"/>
                <a:ea typeface="Verdana"/>
                <a:cs typeface="Verdana"/>
              </a:rPr>
              <a:t>Top 10 Vehicle Model Registrations</a:t>
            </a:r>
          </a:p>
        </p:txBody>
      </p:sp>
      <p:sp>
        <p:nvSpPr>
          <p:cNvPr id="7" name="TextBox 6"/>
          <p:cNvSpPr txBox="1"/>
          <p:nvPr/>
        </p:nvSpPr>
        <p:spPr>
          <a:xfrm>
            <a:off x="9491241" y="6280249"/>
            <a:ext cx="2160531" cy="307777"/>
          </a:xfrm>
          <a:prstGeom prst="rect">
            <a:avLst/>
          </a:prstGeom>
          <a:noFill/>
        </p:spPr>
        <p:txBody>
          <a:bodyPr wrap="square" rtlCol="0">
            <a:spAutoFit/>
          </a:bodyPr>
          <a:lstStyle/>
          <a:p>
            <a:pPr algn="r"/>
            <a:r>
              <a:rPr lang="en-US" sz="1400" i="1">
                <a:solidFill>
                  <a:schemeClr val="bg1">
                    <a:lumMod val="50000"/>
                  </a:schemeClr>
                </a:solidFill>
              </a:rPr>
              <a:t>UVM TRC, VTrans 2017</a:t>
            </a:r>
          </a:p>
        </p:txBody>
      </p:sp>
      <p:graphicFrame>
        <p:nvGraphicFramePr>
          <p:cNvPr id="4" name="Object 3">
            <a:extLst>
              <a:ext uri="{FF2B5EF4-FFF2-40B4-BE49-F238E27FC236}">
                <a16:creationId xmlns:a16="http://schemas.microsoft.com/office/drawing/2014/main" xmlns="" id="{95AA2C26-0842-4B82-9F57-68A48F6D9719}"/>
              </a:ext>
            </a:extLst>
          </p:cNvPr>
          <p:cNvGraphicFramePr>
            <a:graphicFrameLocks noChangeAspect="1"/>
          </p:cNvGraphicFramePr>
          <p:nvPr>
            <p:extLst>
              <p:ext uri="{D42A27DB-BD31-4B8C-83A1-F6EECF244321}">
                <p14:modId xmlns:p14="http://schemas.microsoft.com/office/powerpoint/2010/main" val="1388227967"/>
              </p:ext>
            </p:extLst>
          </p:nvPr>
        </p:nvGraphicFramePr>
        <p:xfrm>
          <a:off x="1096140" y="1568647"/>
          <a:ext cx="8600212" cy="4921955"/>
        </p:xfrm>
        <a:graphic>
          <a:graphicData uri="http://schemas.openxmlformats.org/presentationml/2006/ole">
            <mc:AlternateContent xmlns:mc="http://schemas.openxmlformats.org/markup-compatibility/2006">
              <mc:Choice xmlns:v="urn:schemas-microsoft-com:vml" Requires="v">
                <p:oleObj spid="_x0000_s1042" r:id="rId4" imgW="9561600" imgH="5472720" progId="">
                  <p:embed/>
                </p:oleObj>
              </mc:Choice>
              <mc:Fallback>
                <p:oleObj r:id="rId4" imgW="9561600" imgH="5472720" progId="">
                  <p:embed/>
                  <p:pic>
                    <p:nvPicPr>
                      <p:cNvPr id="4" name="Object 3">
                        <a:extLst>
                          <a:ext uri="{FF2B5EF4-FFF2-40B4-BE49-F238E27FC236}">
                            <a16:creationId xmlns:a16="http://schemas.microsoft.com/office/drawing/2014/main" xmlns="" id="{95AA2C26-0842-4B82-9F57-68A48F6D9719}"/>
                          </a:ext>
                        </a:extLst>
                      </p:cNvPr>
                      <p:cNvPicPr/>
                      <p:nvPr/>
                    </p:nvPicPr>
                    <p:blipFill>
                      <a:blip r:embed="rId5"/>
                      <a:stretch>
                        <a:fillRect/>
                      </a:stretch>
                    </p:blipFill>
                    <p:spPr>
                      <a:xfrm>
                        <a:off x="1096140" y="1568647"/>
                        <a:ext cx="8600212" cy="4921955"/>
                      </a:xfrm>
                      <a:prstGeom prst="rect">
                        <a:avLst/>
                      </a:prstGeom>
                    </p:spPr>
                  </p:pic>
                </p:oleObj>
              </mc:Fallback>
            </mc:AlternateContent>
          </a:graphicData>
        </a:graphic>
      </p:graphicFrame>
    </p:spTree>
    <p:extLst>
      <p:ext uri="{BB962C8B-B14F-4D97-AF65-F5344CB8AC3E}">
        <p14:creationId xmlns:p14="http://schemas.microsoft.com/office/powerpoint/2010/main" val="15505580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a:latin typeface="Roboto Slab"/>
              </a:rPr>
              <a:t>Market Data</a:t>
            </a:r>
          </a:p>
        </p:txBody>
      </p:sp>
      <p:graphicFrame>
        <p:nvGraphicFramePr>
          <p:cNvPr id="8" name="Content Placeholder 7">
            <a:extLst>
              <a:ext uri="{FF2B5EF4-FFF2-40B4-BE49-F238E27FC236}">
                <a16:creationId xmlns:a16="http://schemas.microsoft.com/office/drawing/2014/main" xmlns="" id="{6D4A3DF3-97B4-4C74-86AF-146A5C57158C}"/>
              </a:ext>
            </a:extLst>
          </p:cNvPr>
          <p:cNvGraphicFramePr>
            <a:graphicFrameLocks noGrp="1"/>
          </p:cNvGraphicFramePr>
          <p:nvPr>
            <p:ph idx="4294967295"/>
            <p:extLst>
              <p:ext uri="{D42A27DB-BD31-4B8C-83A1-F6EECF244321}">
                <p14:modId xmlns:p14="http://schemas.microsoft.com/office/powerpoint/2010/main" val="1679519295"/>
              </p:ext>
            </p:extLst>
          </p:nvPr>
        </p:nvGraphicFramePr>
        <p:xfrm>
          <a:off x="1683602" y="269974"/>
          <a:ext cx="9968170" cy="601027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9868826" y="6280249"/>
            <a:ext cx="1782946" cy="307777"/>
          </a:xfrm>
          <a:prstGeom prst="rect">
            <a:avLst/>
          </a:prstGeom>
          <a:noFill/>
        </p:spPr>
        <p:txBody>
          <a:bodyPr wrap="square" rtlCol="0">
            <a:spAutoFit/>
          </a:bodyPr>
          <a:lstStyle/>
          <a:p>
            <a:pPr algn="r"/>
            <a:r>
              <a:rPr lang="en-US" sz="1400" i="1">
                <a:solidFill>
                  <a:schemeClr val="tx1">
                    <a:lumMod val="50000"/>
                    <a:lumOff val="50000"/>
                  </a:schemeClr>
                </a:solidFill>
              </a:rPr>
              <a:t>VT DMV</a:t>
            </a:r>
          </a:p>
        </p:txBody>
      </p:sp>
      <p:sp>
        <p:nvSpPr>
          <p:cNvPr id="10" name="Rectangle 9">
            <a:extLst>
              <a:ext uri="{FF2B5EF4-FFF2-40B4-BE49-F238E27FC236}">
                <a16:creationId xmlns:a16="http://schemas.microsoft.com/office/drawing/2014/main" xmlns="" id="{7539F058-F36C-41FA-BE60-8E61630BEF0C}"/>
              </a:ext>
            </a:extLst>
          </p:cNvPr>
          <p:cNvSpPr/>
          <p:nvPr/>
        </p:nvSpPr>
        <p:spPr>
          <a:xfrm>
            <a:off x="10159672" y="2543694"/>
            <a:ext cx="2032328" cy="2044931"/>
          </a:xfrm>
          <a:prstGeom prst="rect">
            <a:avLst/>
          </a:prstGeom>
          <a:solidFill>
            <a:schemeClr val="accent1">
              <a:alpha val="9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About 2/3 of sales are used vehicles</a:t>
            </a:r>
          </a:p>
        </p:txBody>
      </p:sp>
    </p:spTree>
    <p:extLst>
      <p:ext uri="{BB962C8B-B14F-4D97-AF65-F5344CB8AC3E}">
        <p14:creationId xmlns:p14="http://schemas.microsoft.com/office/powerpoint/2010/main" val="1638938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a:latin typeface="Roboto Slab"/>
                <a:ea typeface="Verdana"/>
                <a:cs typeface="Verdana"/>
              </a:rPr>
              <a:t>Vermont Annual New Vehicle Sales</a:t>
            </a:r>
          </a:p>
        </p:txBody>
      </p:sp>
      <p:sp>
        <p:nvSpPr>
          <p:cNvPr id="7" name="TextBox 6"/>
          <p:cNvSpPr txBox="1"/>
          <p:nvPr/>
        </p:nvSpPr>
        <p:spPr>
          <a:xfrm>
            <a:off x="9868826" y="6280249"/>
            <a:ext cx="1782946" cy="307777"/>
          </a:xfrm>
          <a:prstGeom prst="rect">
            <a:avLst/>
          </a:prstGeom>
          <a:noFill/>
        </p:spPr>
        <p:txBody>
          <a:bodyPr wrap="square" rtlCol="0">
            <a:spAutoFit/>
          </a:bodyPr>
          <a:lstStyle/>
          <a:p>
            <a:pPr algn="r"/>
            <a:r>
              <a:rPr lang="en-US" sz="1400" i="1">
                <a:solidFill>
                  <a:schemeClr val="bg1">
                    <a:lumMod val="75000"/>
                  </a:schemeClr>
                </a:solidFill>
              </a:rPr>
              <a:t>VT VADA</a:t>
            </a:r>
          </a:p>
        </p:txBody>
      </p:sp>
      <p:graphicFrame>
        <p:nvGraphicFramePr>
          <p:cNvPr id="9" name="Content Placeholder 8">
            <a:extLst>
              <a:ext uri="{FF2B5EF4-FFF2-40B4-BE49-F238E27FC236}">
                <a16:creationId xmlns:a16="http://schemas.microsoft.com/office/drawing/2014/main" xmlns="" id="{AE0572C8-D542-4A3A-A29E-2292216101C7}"/>
              </a:ext>
            </a:extLst>
          </p:cNvPr>
          <p:cNvGraphicFramePr>
            <a:graphicFrameLocks noGrp="1"/>
          </p:cNvGraphicFramePr>
          <p:nvPr>
            <p:ph idx="1"/>
            <p:extLst>
              <p:ext uri="{D42A27DB-BD31-4B8C-83A1-F6EECF244321}">
                <p14:modId xmlns:p14="http://schemas.microsoft.com/office/powerpoint/2010/main" val="934078882"/>
              </p:ext>
            </p:extLst>
          </p:nvPr>
        </p:nvGraphicFramePr>
        <p:xfrm>
          <a:off x="436563" y="1685925"/>
          <a:ext cx="11218862" cy="47482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88075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xmlns="" id="{0EE2AACA-6462-4397-B602-0331DB12D946}"/>
              </a:ext>
            </a:extLst>
          </p:cNvPr>
          <p:cNvGraphicFramePr>
            <a:graphicFrameLocks/>
          </p:cNvGraphicFramePr>
          <p:nvPr>
            <p:extLst>
              <p:ext uri="{D42A27DB-BD31-4B8C-83A1-F6EECF244321}">
                <p14:modId xmlns:p14="http://schemas.microsoft.com/office/powerpoint/2010/main" val="3486353522"/>
              </p:ext>
            </p:extLst>
          </p:nvPr>
        </p:nvGraphicFramePr>
        <p:xfrm>
          <a:off x="95404" y="1565719"/>
          <a:ext cx="11993815" cy="500013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US" sz="4000" b="1">
                <a:latin typeface="Roboto Slab"/>
              </a:rPr>
              <a:t>Vermont Electric Vehicle Registrations</a:t>
            </a:r>
          </a:p>
        </p:txBody>
      </p:sp>
      <p:sp>
        <p:nvSpPr>
          <p:cNvPr id="7" name="TextBox 6"/>
          <p:cNvSpPr txBox="1"/>
          <p:nvPr/>
        </p:nvSpPr>
        <p:spPr>
          <a:xfrm>
            <a:off x="10175893" y="6565855"/>
            <a:ext cx="1782946" cy="307777"/>
          </a:xfrm>
          <a:prstGeom prst="rect">
            <a:avLst/>
          </a:prstGeom>
          <a:noFill/>
        </p:spPr>
        <p:txBody>
          <a:bodyPr wrap="square" rtlCol="0">
            <a:spAutoFit/>
          </a:bodyPr>
          <a:lstStyle/>
          <a:p>
            <a:pPr algn="r"/>
            <a:r>
              <a:rPr lang="en-US" sz="1400" i="1" dirty="0">
                <a:solidFill>
                  <a:schemeClr val="bg1">
                    <a:lumMod val="75000"/>
                  </a:schemeClr>
                </a:solidFill>
              </a:rPr>
              <a:t>VT ANR, VT DMV, EAN</a:t>
            </a:r>
          </a:p>
        </p:txBody>
      </p:sp>
      <p:cxnSp>
        <p:nvCxnSpPr>
          <p:cNvPr id="11" name="Straight Connector 10">
            <a:extLst>
              <a:ext uri="{FF2B5EF4-FFF2-40B4-BE49-F238E27FC236}">
                <a16:creationId xmlns:a16="http://schemas.microsoft.com/office/drawing/2014/main" xmlns="" id="{F14CE901-3D47-438D-8000-420930DF6968}"/>
              </a:ext>
            </a:extLst>
          </p:cNvPr>
          <p:cNvCxnSpPr>
            <a:cxnSpLocks/>
          </p:cNvCxnSpPr>
          <p:nvPr/>
        </p:nvCxnSpPr>
        <p:spPr>
          <a:xfrm flipH="1" flipV="1">
            <a:off x="9624965" y="1565720"/>
            <a:ext cx="15509" cy="4674927"/>
          </a:xfrm>
          <a:prstGeom prst="line">
            <a:avLst/>
          </a:prstGeom>
          <a:ln w="50800">
            <a:solidFill>
              <a:schemeClr val="accent3">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xmlns="" id="{CBC70FD2-FBEF-4658-ACC3-22BA5F57D211}"/>
              </a:ext>
            </a:extLst>
          </p:cNvPr>
          <p:cNvSpPr txBox="1"/>
          <p:nvPr/>
        </p:nvSpPr>
        <p:spPr>
          <a:xfrm>
            <a:off x="9508421" y="5649654"/>
            <a:ext cx="1334943" cy="523220"/>
          </a:xfrm>
          <a:prstGeom prst="rect">
            <a:avLst/>
          </a:prstGeom>
          <a:noFill/>
        </p:spPr>
        <p:txBody>
          <a:bodyPr wrap="square" rtlCol="0">
            <a:spAutoFit/>
          </a:bodyPr>
          <a:lstStyle/>
          <a:p>
            <a:pPr algn="ctr"/>
            <a:r>
              <a:rPr lang="en-US" sz="1400" dirty="0"/>
              <a:t>Vermont Energy Plan</a:t>
            </a:r>
          </a:p>
        </p:txBody>
      </p:sp>
      <p:sp>
        <p:nvSpPr>
          <p:cNvPr id="9" name="Arrow: Right 8">
            <a:extLst>
              <a:ext uri="{FF2B5EF4-FFF2-40B4-BE49-F238E27FC236}">
                <a16:creationId xmlns:a16="http://schemas.microsoft.com/office/drawing/2014/main" xmlns="" id="{A02D7052-0108-4619-923D-E692D5E944E3}"/>
              </a:ext>
            </a:extLst>
          </p:cNvPr>
          <p:cNvSpPr/>
          <p:nvPr/>
        </p:nvSpPr>
        <p:spPr>
          <a:xfrm rot="21250489">
            <a:off x="6537866" y="5100878"/>
            <a:ext cx="2206637" cy="2452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705AE758-398B-4291-B898-04C4175ADEB8}"/>
              </a:ext>
            </a:extLst>
          </p:cNvPr>
          <p:cNvSpPr txBox="1"/>
          <p:nvPr/>
        </p:nvSpPr>
        <p:spPr>
          <a:xfrm rot="21232197">
            <a:off x="5873121" y="4789475"/>
            <a:ext cx="2864955" cy="400110"/>
          </a:xfrm>
          <a:prstGeom prst="rect">
            <a:avLst/>
          </a:prstGeom>
          <a:noFill/>
        </p:spPr>
        <p:txBody>
          <a:bodyPr wrap="square" rtlCol="0">
            <a:spAutoFit/>
          </a:bodyPr>
          <a:lstStyle/>
          <a:p>
            <a:r>
              <a:rPr lang="en-US" sz="2000" i="1" dirty="0"/>
              <a:t>30% Annual Growth Rate</a:t>
            </a:r>
          </a:p>
        </p:txBody>
      </p:sp>
      <p:sp>
        <p:nvSpPr>
          <p:cNvPr id="13" name="TextBox 12">
            <a:extLst>
              <a:ext uri="{FF2B5EF4-FFF2-40B4-BE49-F238E27FC236}">
                <a16:creationId xmlns:a16="http://schemas.microsoft.com/office/drawing/2014/main" xmlns="" id="{A2E30C8D-BC7C-4F3C-A82C-4DE4D3F037E1}"/>
              </a:ext>
            </a:extLst>
          </p:cNvPr>
          <p:cNvSpPr txBox="1"/>
          <p:nvPr/>
        </p:nvSpPr>
        <p:spPr>
          <a:xfrm>
            <a:off x="10688250" y="5683541"/>
            <a:ext cx="1334943" cy="523220"/>
          </a:xfrm>
          <a:prstGeom prst="rect">
            <a:avLst/>
          </a:prstGeom>
          <a:noFill/>
        </p:spPr>
        <p:txBody>
          <a:bodyPr wrap="square" rtlCol="0">
            <a:spAutoFit/>
          </a:bodyPr>
          <a:lstStyle/>
          <a:p>
            <a:pPr algn="ctr"/>
            <a:r>
              <a:rPr lang="en-US" sz="1400" dirty="0"/>
              <a:t>Paris Agreement</a:t>
            </a:r>
          </a:p>
        </p:txBody>
      </p:sp>
    </p:spTree>
    <p:extLst>
      <p:ext uri="{BB962C8B-B14F-4D97-AF65-F5344CB8AC3E}">
        <p14:creationId xmlns:p14="http://schemas.microsoft.com/office/powerpoint/2010/main" val="3969775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A520913-B02C-4E8B-903D-DA421C89B2D4}"/>
              </a:ext>
            </a:extLst>
          </p:cNvPr>
          <p:cNvPicPr>
            <a:picLocks noChangeAspect="1"/>
          </p:cNvPicPr>
          <p:nvPr/>
        </p:nvPicPr>
        <p:blipFill rotWithShape="1">
          <a:blip r:embed="rId3"/>
          <a:srcRect t="2894" b="2794"/>
          <a:stretch/>
        </p:blipFill>
        <p:spPr>
          <a:xfrm>
            <a:off x="3547122" y="1398537"/>
            <a:ext cx="3402755" cy="5021451"/>
          </a:xfrm>
          <a:prstGeom prst="rect">
            <a:avLst/>
          </a:prstGeom>
        </p:spPr>
      </p:pic>
      <p:sp>
        <p:nvSpPr>
          <p:cNvPr id="2" name="Title 1"/>
          <p:cNvSpPr>
            <a:spLocks noGrp="1"/>
          </p:cNvSpPr>
          <p:nvPr>
            <p:ph type="title"/>
          </p:nvPr>
        </p:nvSpPr>
        <p:spPr/>
        <p:txBody>
          <a:bodyPr>
            <a:noAutofit/>
          </a:bodyPr>
          <a:lstStyle/>
          <a:p>
            <a:r>
              <a:rPr lang="en-US" sz="2800" b="1"/>
              <a:t>Electric Vehicles per 10,000 People by County</a:t>
            </a:r>
          </a:p>
        </p:txBody>
      </p:sp>
      <p:sp>
        <p:nvSpPr>
          <p:cNvPr id="6" name="TextBox 5"/>
          <p:cNvSpPr txBox="1"/>
          <p:nvPr/>
        </p:nvSpPr>
        <p:spPr>
          <a:xfrm>
            <a:off x="9443258" y="6269906"/>
            <a:ext cx="2267703" cy="300165"/>
          </a:xfrm>
          <a:prstGeom prst="rect">
            <a:avLst/>
          </a:prstGeom>
        </p:spPr>
        <p:txBody>
          <a:bodyPr vert="horz" wrap="square" lIns="91440" tIns="45720" rIns="91440" bIns="45720" rtlCol="0" anchor="ctr">
            <a:normAutofit/>
          </a:bodyPr>
          <a:lstStyle/>
          <a:p>
            <a:pPr>
              <a:spcBef>
                <a:spcPct val="20000"/>
              </a:spcBef>
            </a:pPr>
            <a:r>
              <a:rPr lang="en-US" sz="1200" i="1" dirty="0">
                <a:solidFill>
                  <a:schemeClr val="bg1">
                    <a:lumMod val="50000"/>
                  </a:schemeClr>
                </a:solidFill>
                <a:latin typeface="Helvetica Light"/>
                <a:cs typeface="Helvetica Light"/>
              </a:rPr>
              <a:t>VT ANR, VT DMV, VEIC, EAN</a:t>
            </a:r>
          </a:p>
        </p:txBody>
      </p:sp>
    </p:spTree>
    <p:extLst>
      <p:ext uri="{BB962C8B-B14F-4D97-AF65-F5344CB8AC3E}">
        <p14:creationId xmlns:p14="http://schemas.microsoft.com/office/powerpoint/2010/main" val="4256707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t>Public Electric Vehicle Charging Infrastructure</a:t>
            </a:r>
          </a:p>
        </p:txBody>
      </p:sp>
      <p:sp>
        <p:nvSpPr>
          <p:cNvPr id="6" name="TextBox 5"/>
          <p:cNvSpPr txBox="1"/>
          <p:nvPr/>
        </p:nvSpPr>
        <p:spPr>
          <a:xfrm>
            <a:off x="9443258" y="6269906"/>
            <a:ext cx="2267703" cy="300165"/>
          </a:xfrm>
          <a:prstGeom prst="rect">
            <a:avLst/>
          </a:prstGeom>
        </p:spPr>
        <p:txBody>
          <a:bodyPr vert="horz" wrap="square" lIns="91440" tIns="45720" rIns="91440" bIns="45720" rtlCol="0" anchor="ctr">
            <a:normAutofit/>
          </a:bodyPr>
          <a:lstStyle/>
          <a:p>
            <a:pPr>
              <a:spcBef>
                <a:spcPct val="20000"/>
              </a:spcBef>
            </a:pPr>
            <a:r>
              <a:rPr lang="en-US" sz="1200" i="1" dirty="0">
                <a:solidFill>
                  <a:schemeClr val="bg1">
                    <a:lumMod val="50000"/>
                  </a:schemeClr>
                </a:solidFill>
                <a:latin typeface="Helvetica Light"/>
                <a:cs typeface="Helvetica Light"/>
              </a:rPr>
              <a:t>US DOE, VEIC</a:t>
            </a:r>
          </a:p>
        </p:txBody>
      </p:sp>
      <p:graphicFrame>
        <p:nvGraphicFramePr>
          <p:cNvPr id="7" name="Chart 6">
            <a:extLst>
              <a:ext uri="{FF2B5EF4-FFF2-40B4-BE49-F238E27FC236}">
                <a16:creationId xmlns:a16="http://schemas.microsoft.com/office/drawing/2014/main" xmlns="" id="{D9C61BAA-CB2E-4096-89CB-B0E5E10E429E}"/>
              </a:ext>
            </a:extLst>
          </p:cNvPr>
          <p:cNvGraphicFramePr>
            <a:graphicFrameLocks/>
          </p:cNvGraphicFramePr>
          <p:nvPr>
            <p:extLst>
              <p:ext uri="{D42A27DB-BD31-4B8C-83A1-F6EECF244321}">
                <p14:modId xmlns:p14="http://schemas.microsoft.com/office/powerpoint/2010/main" val="655689105"/>
              </p:ext>
            </p:extLst>
          </p:nvPr>
        </p:nvGraphicFramePr>
        <p:xfrm>
          <a:off x="77952" y="2082800"/>
          <a:ext cx="11215804" cy="42926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xmlns="" id="{337BCD26-7149-4AFF-9E5E-E3E34BA35C9A}"/>
              </a:ext>
            </a:extLst>
          </p:cNvPr>
          <p:cNvSpPr txBox="1"/>
          <p:nvPr/>
        </p:nvSpPr>
        <p:spPr>
          <a:xfrm>
            <a:off x="2205627" y="1559580"/>
            <a:ext cx="7780745" cy="523220"/>
          </a:xfrm>
          <a:prstGeom prst="rect">
            <a:avLst/>
          </a:prstGeom>
          <a:noFill/>
        </p:spPr>
        <p:txBody>
          <a:bodyPr wrap="square" rtlCol="0">
            <a:spAutoFit/>
          </a:bodyPr>
          <a:lstStyle/>
          <a:p>
            <a:pPr algn="ctr"/>
            <a:r>
              <a:rPr lang="en-US" sz="2800" b="1" dirty="0">
                <a:solidFill>
                  <a:schemeClr val="tx1">
                    <a:lumMod val="75000"/>
                    <a:lumOff val="25000"/>
                  </a:schemeClr>
                </a:solidFill>
              </a:rPr>
              <a:t>Annual Increase in Public EV Charging in Vermont</a:t>
            </a:r>
          </a:p>
        </p:txBody>
      </p:sp>
    </p:spTree>
    <p:extLst>
      <p:ext uri="{BB962C8B-B14F-4D97-AF65-F5344CB8AC3E}">
        <p14:creationId xmlns:p14="http://schemas.microsoft.com/office/powerpoint/2010/main" val="2407146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xmlns="" id="{4C880161-1B72-49E8-89B1-F46FCA7A4FDB}"/>
              </a:ext>
            </a:extLst>
          </p:cNvPr>
          <p:cNvSpPr>
            <a:spLocks noGrp="1"/>
          </p:cNvSpPr>
          <p:nvPr>
            <p:ph type="subTitle" idx="1"/>
          </p:nvPr>
        </p:nvSpPr>
        <p:spPr/>
        <p:txBody>
          <a:bodyPr/>
          <a:lstStyle/>
          <a:p>
            <a:endParaRPr lang="en-US"/>
          </a:p>
        </p:txBody>
      </p:sp>
      <p:sp>
        <p:nvSpPr>
          <p:cNvPr id="6" name="Title 5">
            <a:extLst>
              <a:ext uri="{FF2B5EF4-FFF2-40B4-BE49-F238E27FC236}">
                <a16:creationId xmlns:a16="http://schemas.microsoft.com/office/drawing/2014/main" xmlns="" id="{C53CED00-379F-45F2-804A-6F3F296AB9AE}"/>
              </a:ext>
            </a:extLst>
          </p:cNvPr>
          <p:cNvSpPr>
            <a:spLocks noGrp="1"/>
          </p:cNvSpPr>
          <p:nvPr>
            <p:ph type="title"/>
          </p:nvPr>
        </p:nvSpPr>
        <p:spPr/>
        <p:txBody>
          <a:bodyPr/>
          <a:lstStyle/>
          <a:p>
            <a:r>
              <a:rPr lang="en-US" dirty="0"/>
              <a:t>EV Economics and Current Incentives</a:t>
            </a:r>
          </a:p>
        </p:txBody>
      </p:sp>
      <p:sp>
        <p:nvSpPr>
          <p:cNvPr id="4" name="Slide Number Placeholder 3">
            <a:extLst>
              <a:ext uri="{FF2B5EF4-FFF2-40B4-BE49-F238E27FC236}">
                <a16:creationId xmlns:a16="http://schemas.microsoft.com/office/drawing/2014/main" xmlns="" id="{806272F7-025B-452D-AE1A-94A401B66ECA}"/>
              </a:ext>
            </a:extLst>
          </p:cNvPr>
          <p:cNvSpPr>
            <a:spLocks noGrp="1"/>
          </p:cNvSpPr>
          <p:nvPr>
            <p:ph type="sldNum" sz="quarter" idx="4294967295"/>
          </p:nvPr>
        </p:nvSpPr>
        <p:spPr>
          <a:xfrm>
            <a:off x="9448800" y="6499225"/>
            <a:ext cx="2743200" cy="365125"/>
          </a:xfrm>
        </p:spPr>
        <p:txBody>
          <a:bodyPr/>
          <a:lstStyle/>
          <a:p>
            <a:fld id="{21F9DCCC-A49A-E045-B4F4-7C6903B0EA14}" type="slidenum">
              <a:rPr lang="en-US" smtClean="0"/>
              <a:t>16</a:t>
            </a:fld>
            <a:endParaRPr lang="en-US"/>
          </a:p>
        </p:txBody>
      </p:sp>
    </p:spTree>
    <p:extLst>
      <p:ext uri="{BB962C8B-B14F-4D97-AF65-F5344CB8AC3E}">
        <p14:creationId xmlns:p14="http://schemas.microsoft.com/office/powerpoint/2010/main" val="1675290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608023-2413-42B8-8E9E-C5BCD3011FE6}"/>
              </a:ext>
            </a:extLst>
          </p:cNvPr>
          <p:cNvSpPr>
            <a:spLocks noGrp="1"/>
          </p:cNvSpPr>
          <p:nvPr>
            <p:ph type="title"/>
          </p:nvPr>
        </p:nvSpPr>
        <p:spPr/>
        <p:txBody>
          <a:bodyPr>
            <a:normAutofit/>
          </a:bodyPr>
          <a:lstStyle/>
          <a:p>
            <a:r>
              <a:rPr lang="en-US" dirty="0"/>
              <a:t>Statewide EV Fuel Cost Savings</a:t>
            </a:r>
          </a:p>
        </p:txBody>
      </p:sp>
      <p:sp>
        <p:nvSpPr>
          <p:cNvPr id="4" name="Slide Number Placeholder 3">
            <a:extLst>
              <a:ext uri="{FF2B5EF4-FFF2-40B4-BE49-F238E27FC236}">
                <a16:creationId xmlns:a16="http://schemas.microsoft.com/office/drawing/2014/main" xmlns="" id="{E1A42D48-A807-4567-ACBB-D6B95B96827E}"/>
              </a:ext>
            </a:extLst>
          </p:cNvPr>
          <p:cNvSpPr>
            <a:spLocks noGrp="1"/>
          </p:cNvSpPr>
          <p:nvPr>
            <p:ph type="sldNum" sz="quarter" idx="10"/>
          </p:nvPr>
        </p:nvSpPr>
        <p:spPr/>
        <p:txBody>
          <a:bodyPr/>
          <a:lstStyle/>
          <a:p>
            <a:fld id="{21F9DCCC-A49A-E045-B4F4-7C6903B0EA14}" type="slidenum">
              <a:rPr lang="en-US" smtClean="0"/>
              <a:t>17</a:t>
            </a:fld>
            <a:endParaRPr lang="en-US"/>
          </a:p>
        </p:txBody>
      </p:sp>
      <p:graphicFrame>
        <p:nvGraphicFramePr>
          <p:cNvPr id="11" name="Content Placeholder 10">
            <a:extLst>
              <a:ext uri="{FF2B5EF4-FFF2-40B4-BE49-F238E27FC236}">
                <a16:creationId xmlns:a16="http://schemas.microsoft.com/office/drawing/2014/main" xmlns="" id="{F0734A6B-F953-42FC-ACFB-831FF96387C6}"/>
              </a:ext>
            </a:extLst>
          </p:cNvPr>
          <p:cNvGraphicFramePr>
            <a:graphicFrameLocks noGrp="1"/>
          </p:cNvGraphicFramePr>
          <p:nvPr>
            <p:ph idx="1"/>
            <p:extLst>
              <p:ext uri="{D42A27DB-BD31-4B8C-83A1-F6EECF244321}">
                <p14:modId xmlns:p14="http://schemas.microsoft.com/office/powerpoint/2010/main" val="3275974803"/>
              </p:ext>
            </p:extLst>
          </p:nvPr>
        </p:nvGraphicFramePr>
        <p:xfrm>
          <a:off x="436563" y="1763486"/>
          <a:ext cx="11218862" cy="473637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xmlns="" id="{40991A74-2E86-4F4F-9588-EE85F2D7035C}"/>
              </a:ext>
            </a:extLst>
          </p:cNvPr>
          <p:cNvSpPr txBox="1"/>
          <p:nvPr/>
        </p:nvSpPr>
        <p:spPr>
          <a:xfrm>
            <a:off x="9443258" y="6269906"/>
            <a:ext cx="2267703" cy="300165"/>
          </a:xfrm>
          <a:prstGeom prst="rect">
            <a:avLst/>
          </a:prstGeom>
        </p:spPr>
        <p:txBody>
          <a:bodyPr vert="horz" wrap="square" lIns="91440" tIns="45720" rIns="91440" bIns="45720" rtlCol="0" anchor="ctr">
            <a:normAutofit/>
          </a:bodyPr>
          <a:lstStyle/>
          <a:p>
            <a:pPr algn="r">
              <a:spcBef>
                <a:spcPct val="20000"/>
              </a:spcBef>
            </a:pPr>
            <a:r>
              <a:rPr lang="en-US" sz="1200" i="1" dirty="0">
                <a:solidFill>
                  <a:schemeClr val="bg1">
                    <a:lumMod val="50000"/>
                  </a:schemeClr>
                </a:solidFill>
                <a:latin typeface="Helvetica Light"/>
                <a:cs typeface="Helvetica Light"/>
              </a:rPr>
              <a:t>US EIA, VEIC</a:t>
            </a:r>
          </a:p>
        </p:txBody>
      </p:sp>
    </p:spTree>
    <p:extLst>
      <p:ext uri="{BB962C8B-B14F-4D97-AF65-F5344CB8AC3E}">
        <p14:creationId xmlns:p14="http://schemas.microsoft.com/office/powerpoint/2010/main" val="3404711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211F33-7143-E446-B576-03154DB3BB27}"/>
              </a:ext>
            </a:extLst>
          </p:cNvPr>
          <p:cNvSpPr>
            <a:spLocks noGrp="1"/>
          </p:cNvSpPr>
          <p:nvPr>
            <p:ph type="title"/>
          </p:nvPr>
        </p:nvSpPr>
        <p:spPr/>
        <p:txBody>
          <a:bodyPr>
            <a:normAutofit/>
          </a:bodyPr>
          <a:lstStyle/>
          <a:p>
            <a:r>
              <a:rPr lang="en-US" sz="3000"/>
              <a:t>BENEFITS</a:t>
            </a:r>
          </a:p>
        </p:txBody>
      </p:sp>
      <p:sp>
        <p:nvSpPr>
          <p:cNvPr id="4" name="Slide Number Placeholder 3">
            <a:extLst>
              <a:ext uri="{FF2B5EF4-FFF2-40B4-BE49-F238E27FC236}">
                <a16:creationId xmlns:a16="http://schemas.microsoft.com/office/drawing/2014/main" xmlns="" id="{C23BC8BB-9357-674E-B0E1-2CDE3E19FB6C}"/>
              </a:ext>
            </a:extLst>
          </p:cNvPr>
          <p:cNvSpPr>
            <a:spLocks noGrp="1"/>
          </p:cNvSpPr>
          <p:nvPr>
            <p:ph type="sldNum" sz="quarter" idx="10"/>
          </p:nvPr>
        </p:nvSpPr>
        <p:spPr/>
        <p:txBody>
          <a:bodyPr/>
          <a:lstStyle/>
          <a:p>
            <a:fld id="{21F9DCCC-A49A-E045-B4F4-7C6903B0EA14}" type="slidenum">
              <a:rPr lang="en-US" smtClean="0"/>
              <a:t>18</a:t>
            </a:fld>
            <a:endParaRPr lang="en-US"/>
          </a:p>
        </p:txBody>
      </p:sp>
      <p:pic>
        <p:nvPicPr>
          <p:cNvPr id="6" name="Content Placeholder 5" descr="A screenshot of a cell phone&#10;&#10;Description automatically generated">
            <a:extLst>
              <a:ext uri="{FF2B5EF4-FFF2-40B4-BE49-F238E27FC236}">
                <a16:creationId xmlns:a16="http://schemas.microsoft.com/office/drawing/2014/main" xmlns="" id="{156BCC77-4D50-4A47-B5A9-630F4D4FEE39}"/>
              </a:ext>
            </a:extLst>
          </p:cNvPr>
          <p:cNvPicPr>
            <a:picLocks noGrp="1" noChangeAspect="1"/>
          </p:cNvPicPr>
          <p:nvPr>
            <p:ph idx="4294967295"/>
          </p:nvPr>
        </p:nvPicPr>
        <p:blipFill>
          <a:blip r:embed="rId3" cstate="print">
            <a:extLst>
              <a:ext uri="{28A0092B-C50C-407E-A947-70E740481C1C}">
                <a14:useLocalDpi xmlns:a14="http://schemas.microsoft.com/office/drawing/2010/main"/>
              </a:ext>
            </a:extLst>
          </a:blip>
          <a:stretch>
            <a:fillRect/>
          </a:stretch>
        </p:blipFill>
        <p:spPr>
          <a:xfrm>
            <a:off x="1878966" y="20637"/>
            <a:ext cx="8878233" cy="6858000"/>
          </a:xfrm>
        </p:spPr>
      </p:pic>
      <p:sp>
        <p:nvSpPr>
          <p:cNvPr id="5" name="Rectangle: Rounded Corners 4">
            <a:extLst>
              <a:ext uri="{FF2B5EF4-FFF2-40B4-BE49-F238E27FC236}">
                <a16:creationId xmlns:a16="http://schemas.microsoft.com/office/drawing/2014/main" xmlns="" id="{F44068A2-027E-4A64-8B08-1ABE21722A77}"/>
              </a:ext>
            </a:extLst>
          </p:cNvPr>
          <p:cNvSpPr/>
          <p:nvPr/>
        </p:nvSpPr>
        <p:spPr>
          <a:xfrm>
            <a:off x="8904364" y="4622169"/>
            <a:ext cx="3224435" cy="146058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sz="2800" b="1" dirty="0"/>
              <a:t>Individual savings up to $10,000 over 150,000 miles</a:t>
            </a:r>
          </a:p>
        </p:txBody>
      </p:sp>
    </p:spTree>
    <p:extLst>
      <p:ext uri="{BB962C8B-B14F-4D97-AF65-F5344CB8AC3E}">
        <p14:creationId xmlns:p14="http://schemas.microsoft.com/office/powerpoint/2010/main" val="1747149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3">
            <a:extLst>
              <a:ext uri="{FF2B5EF4-FFF2-40B4-BE49-F238E27FC236}">
                <a16:creationId xmlns:a16="http://schemas.microsoft.com/office/drawing/2014/main" xmlns="" id="{999B19FA-4F51-494F-8857-0636136BD12C}"/>
              </a:ext>
            </a:extLst>
          </p:cNvPr>
          <p:cNvSpPr txBox="1">
            <a:spLocks/>
          </p:cNvSpPr>
          <p:nvPr/>
        </p:nvSpPr>
        <p:spPr>
          <a:xfrm>
            <a:off x="6805915" y="2159292"/>
            <a:ext cx="4962222" cy="113843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b="1">
                <a:latin typeface="Verdana"/>
                <a:ea typeface="Verdana"/>
                <a:cs typeface="Verdana"/>
              </a:rPr>
              <a:t>US: All Fossil Fuels</a:t>
            </a:r>
            <a:r>
              <a:rPr lang="en-US" b="1"/>
              <a:t/>
            </a:r>
            <a:br>
              <a:rPr lang="en-US" b="1"/>
            </a:br>
            <a:r>
              <a:rPr lang="en-US" sz="2400">
                <a:latin typeface="Verdana"/>
                <a:ea typeface="Verdana"/>
                <a:cs typeface="Verdana"/>
              </a:rPr>
              <a:t>$649 billion / Year</a:t>
            </a:r>
          </a:p>
        </p:txBody>
      </p:sp>
      <p:sp>
        <p:nvSpPr>
          <p:cNvPr id="4" name="Title 3">
            <a:extLst>
              <a:ext uri="{FF2B5EF4-FFF2-40B4-BE49-F238E27FC236}">
                <a16:creationId xmlns:a16="http://schemas.microsoft.com/office/drawing/2014/main" xmlns="" id="{D18B5971-A799-4C33-8F11-47386247846F}"/>
              </a:ext>
            </a:extLst>
          </p:cNvPr>
          <p:cNvSpPr>
            <a:spLocks noGrp="1"/>
          </p:cNvSpPr>
          <p:nvPr>
            <p:ph type="title"/>
          </p:nvPr>
        </p:nvSpPr>
        <p:spPr/>
        <p:txBody>
          <a:bodyPr/>
          <a:lstStyle/>
          <a:p>
            <a:r>
              <a:rPr lang="en-US"/>
              <a:t>Fossil Fuel Subsidies</a:t>
            </a:r>
          </a:p>
        </p:txBody>
      </p:sp>
      <p:sp>
        <p:nvSpPr>
          <p:cNvPr id="3" name="Text Placeholder 2">
            <a:extLst>
              <a:ext uri="{FF2B5EF4-FFF2-40B4-BE49-F238E27FC236}">
                <a16:creationId xmlns:a16="http://schemas.microsoft.com/office/drawing/2014/main" xmlns="" id="{D92F1D7E-20BF-4E2D-92B7-CC7718D1B1EB}"/>
              </a:ext>
            </a:extLst>
          </p:cNvPr>
          <p:cNvSpPr>
            <a:spLocks noGrp="1"/>
          </p:cNvSpPr>
          <p:nvPr>
            <p:ph type="body" sz="quarter" idx="11"/>
          </p:nvPr>
        </p:nvSpPr>
        <p:spPr>
          <a:xfrm>
            <a:off x="423863" y="1528550"/>
            <a:ext cx="11231323" cy="447140"/>
          </a:xfrm>
        </p:spPr>
        <p:txBody>
          <a:bodyPr>
            <a:normAutofit/>
          </a:bodyPr>
          <a:lstStyle/>
          <a:p>
            <a:r>
              <a:rPr lang="en-US" sz="2200"/>
              <a:t>Fuel prices don’t cover the full cost of production and consumption.</a:t>
            </a:r>
          </a:p>
        </p:txBody>
      </p:sp>
      <p:sp>
        <p:nvSpPr>
          <p:cNvPr id="5" name="Rectangle 4">
            <a:extLst>
              <a:ext uri="{FF2B5EF4-FFF2-40B4-BE49-F238E27FC236}">
                <a16:creationId xmlns:a16="http://schemas.microsoft.com/office/drawing/2014/main" xmlns="" id="{4374ED9B-82D2-445A-9E82-E1B34DEBAA3D}"/>
              </a:ext>
            </a:extLst>
          </p:cNvPr>
          <p:cNvSpPr/>
          <p:nvPr/>
        </p:nvSpPr>
        <p:spPr>
          <a:xfrm>
            <a:off x="632211" y="2266226"/>
            <a:ext cx="3580978" cy="323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Direct Subsidies</a:t>
            </a:r>
          </a:p>
        </p:txBody>
      </p:sp>
      <p:sp>
        <p:nvSpPr>
          <p:cNvPr id="7" name="Rectangle 6">
            <a:extLst>
              <a:ext uri="{FF2B5EF4-FFF2-40B4-BE49-F238E27FC236}">
                <a16:creationId xmlns:a16="http://schemas.microsoft.com/office/drawing/2014/main" xmlns="" id="{31264C5B-5A21-4648-91FF-D6DCA7172ACB}"/>
              </a:ext>
            </a:extLst>
          </p:cNvPr>
          <p:cNvSpPr/>
          <p:nvPr/>
        </p:nvSpPr>
        <p:spPr>
          <a:xfrm>
            <a:off x="632210" y="2600022"/>
            <a:ext cx="3580979" cy="9383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a:solidFill>
                  <a:schemeClr val="tx1"/>
                </a:solidFill>
              </a:rPr>
              <a:t>R&amp;D funding</a:t>
            </a:r>
          </a:p>
          <a:p>
            <a:pPr marL="285750" indent="-285750">
              <a:buFont typeface="Arial" panose="020B0604020202020204" pitchFamily="34" charset="0"/>
              <a:buChar char="•"/>
            </a:pPr>
            <a:r>
              <a:rPr lang="en-US">
                <a:solidFill>
                  <a:schemeClr val="tx1"/>
                </a:solidFill>
              </a:rPr>
              <a:t>Special tax treatment</a:t>
            </a:r>
          </a:p>
          <a:p>
            <a:pPr marL="285750" indent="-285750">
              <a:buFont typeface="Arial" panose="020B0604020202020204" pitchFamily="34" charset="0"/>
              <a:buChar char="•"/>
            </a:pPr>
            <a:r>
              <a:rPr lang="en-US">
                <a:solidFill>
                  <a:schemeClr val="tx1"/>
                </a:solidFill>
              </a:rPr>
              <a:t>Low royalties on extraction</a:t>
            </a:r>
          </a:p>
        </p:txBody>
      </p:sp>
      <p:grpSp>
        <p:nvGrpSpPr>
          <p:cNvPr id="14" name="Group 13">
            <a:extLst>
              <a:ext uri="{FF2B5EF4-FFF2-40B4-BE49-F238E27FC236}">
                <a16:creationId xmlns:a16="http://schemas.microsoft.com/office/drawing/2014/main" xmlns="" id="{A9BFDECC-DC8C-4ED4-B411-61ADB775324C}"/>
              </a:ext>
            </a:extLst>
          </p:cNvPr>
          <p:cNvGrpSpPr/>
          <p:nvPr/>
        </p:nvGrpSpPr>
        <p:grpSpPr>
          <a:xfrm>
            <a:off x="632207" y="3701613"/>
            <a:ext cx="3580979" cy="1272165"/>
            <a:chOff x="423862" y="3690853"/>
            <a:chExt cx="3580979" cy="1272165"/>
          </a:xfrm>
        </p:grpSpPr>
        <p:sp>
          <p:nvSpPr>
            <p:cNvPr id="10" name="Rectangle 9">
              <a:extLst>
                <a:ext uri="{FF2B5EF4-FFF2-40B4-BE49-F238E27FC236}">
                  <a16:creationId xmlns:a16="http://schemas.microsoft.com/office/drawing/2014/main" xmlns="" id="{5669C8A0-D29F-46F8-8B4F-951B87C5763D}"/>
                </a:ext>
              </a:extLst>
            </p:cNvPr>
            <p:cNvSpPr/>
            <p:nvPr/>
          </p:nvSpPr>
          <p:spPr>
            <a:xfrm>
              <a:off x="423863" y="3690853"/>
              <a:ext cx="3580978" cy="323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Indirect Subsidies</a:t>
              </a:r>
            </a:p>
          </p:txBody>
        </p:sp>
        <p:sp>
          <p:nvSpPr>
            <p:cNvPr id="11" name="Rectangle 10">
              <a:extLst>
                <a:ext uri="{FF2B5EF4-FFF2-40B4-BE49-F238E27FC236}">
                  <a16:creationId xmlns:a16="http://schemas.microsoft.com/office/drawing/2014/main" xmlns="" id="{045E2AE7-7853-4925-BC1A-C896394877FC}"/>
                </a:ext>
              </a:extLst>
            </p:cNvPr>
            <p:cNvSpPr/>
            <p:nvPr/>
          </p:nvSpPr>
          <p:spPr>
            <a:xfrm>
              <a:off x="423862" y="4024649"/>
              <a:ext cx="3580979" cy="9383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Supply chain security expenses</a:t>
              </a:r>
            </a:p>
            <a:p>
              <a:pPr marL="285750" indent="-285750">
                <a:buFont typeface="Arial" panose="020B0604020202020204" pitchFamily="34" charset="0"/>
                <a:buChar char="•"/>
              </a:pPr>
              <a:r>
                <a:rPr lang="en-US" dirty="0">
                  <a:solidFill>
                    <a:schemeClr val="tx1"/>
                  </a:solidFill>
                </a:rPr>
                <a:t>General taxation transfers to Highway Trust Fund</a:t>
              </a:r>
            </a:p>
          </p:txBody>
        </p:sp>
      </p:grpSp>
      <p:sp>
        <p:nvSpPr>
          <p:cNvPr id="12" name="Rectangle 11">
            <a:extLst>
              <a:ext uri="{FF2B5EF4-FFF2-40B4-BE49-F238E27FC236}">
                <a16:creationId xmlns:a16="http://schemas.microsoft.com/office/drawing/2014/main" xmlns="" id="{E68B68C2-EF5A-4FAA-8C3A-F9601D19C366}"/>
              </a:ext>
            </a:extLst>
          </p:cNvPr>
          <p:cNvSpPr/>
          <p:nvPr/>
        </p:nvSpPr>
        <p:spPr>
          <a:xfrm>
            <a:off x="632209" y="5137001"/>
            <a:ext cx="3580977" cy="323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Costs Imposed on Others</a:t>
            </a:r>
          </a:p>
        </p:txBody>
      </p:sp>
      <p:sp>
        <p:nvSpPr>
          <p:cNvPr id="13" name="Rectangle 12">
            <a:extLst>
              <a:ext uri="{FF2B5EF4-FFF2-40B4-BE49-F238E27FC236}">
                <a16:creationId xmlns:a16="http://schemas.microsoft.com/office/drawing/2014/main" xmlns="" id="{6CE7525E-FDB9-4272-97CC-1037BE0E29EB}"/>
              </a:ext>
            </a:extLst>
          </p:cNvPr>
          <p:cNvSpPr/>
          <p:nvPr/>
        </p:nvSpPr>
        <p:spPr>
          <a:xfrm>
            <a:off x="632209" y="5470797"/>
            <a:ext cx="3580977" cy="9383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a:solidFill>
                  <a:schemeClr val="tx1"/>
                </a:solidFill>
              </a:rPr>
              <a:t>Air pollution health costs (asthma, cardiovascular disease)</a:t>
            </a:r>
          </a:p>
          <a:p>
            <a:pPr marL="285750" indent="-285750">
              <a:buFont typeface="Arial" panose="020B0604020202020204" pitchFamily="34" charset="0"/>
              <a:buChar char="•"/>
            </a:pPr>
            <a:r>
              <a:rPr lang="en-US">
                <a:solidFill>
                  <a:schemeClr val="tx1"/>
                </a:solidFill>
              </a:rPr>
              <a:t>Climate change damages</a:t>
            </a:r>
          </a:p>
        </p:txBody>
      </p:sp>
      <p:pic>
        <p:nvPicPr>
          <p:cNvPr id="20" name="Picture 19">
            <a:extLst>
              <a:ext uri="{FF2B5EF4-FFF2-40B4-BE49-F238E27FC236}">
                <a16:creationId xmlns:a16="http://schemas.microsoft.com/office/drawing/2014/main" xmlns="" id="{314C0663-49A2-4BE1-BFD6-C115625DE112}"/>
              </a:ext>
            </a:extLst>
          </p:cNvPr>
          <p:cNvPicPr>
            <a:picLocks noChangeAspect="1"/>
          </p:cNvPicPr>
          <p:nvPr/>
        </p:nvPicPr>
        <p:blipFill>
          <a:blip r:embed="rId3"/>
          <a:stretch>
            <a:fillRect/>
          </a:stretch>
        </p:blipFill>
        <p:spPr>
          <a:xfrm>
            <a:off x="5456027" y="2324101"/>
            <a:ext cx="1574855" cy="973622"/>
          </a:xfrm>
          <a:prstGeom prst="rect">
            <a:avLst/>
          </a:prstGeom>
        </p:spPr>
      </p:pic>
      <p:sp>
        <p:nvSpPr>
          <p:cNvPr id="27" name="Rectangle 26">
            <a:extLst>
              <a:ext uri="{FF2B5EF4-FFF2-40B4-BE49-F238E27FC236}">
                <a16:creationId xmlns:a16="http://schemas.microsoft.com/office/drawing/2014/main" xmlns="" id="{25BB8A10-7E4A-4242-9470-E0BC78DB80C0}"/>
              </a:ext>
            </a:extLst>
          </p:cNvPr>
          <p:cNvSpPr/>
          <p:nvPr/>
        </p:nvSpPr>
        <p:spPr>
          <a:xfrm>
            <a:off x="5878600" y="6107982"/>
            <a:ext cx="5776586" cy="461665"/>
          </a:xfrm>
          <a:prstGeom prst="rect">
            <a:avLst/>
          </a:prstGeom>
        </p:spPr>
        <p:txBody>
          <a:bodyPr wrap="square">
            <a:spAutoFit/>
          </a:bodyPr>
          <a:lstStyle/>
          <a:p>
            <a:pPr algn="ctr"/>
            <a:r>
              <a:rPr lang="en-US" sz="1200"/>
              <a:t>Source: International Monetary Fund estimate (May 2019), apportioned to Vermont gasoline sales based on US EIA data and UVM TRC Vermont Transportation Energy Profile.</a:t>
            </a:r>
          </a:p>
        </p:txBody>
      </p:sp>
      <p:pic>
        <p:nvPicPr>
          <p:cNvPr id="28" name="Picture 27">
            <a:extLst>
              <a:ext uri="{FF2B5EF4-FFF2-40B4-BE49-F238E27FC236}">
                <a16:creationId xmlns:a16="http://schemas.microsoft.com/office/drawing/2014/main" xmlns="" id="{E40D222F-0CDC-4FC0-A948-A054178A781F}"/>
              </a:ext>
            </a:extLst>
          </p:cNvPr>
          <p:cNvPicPr>
            <a:picLocks noChangeAspect="1"/>
          </p:cNvPicPr>
          <p:nvPr/>
        </p:nvPicPr>
        <p:blipFill rotWithShape="1">
          <a:blip r:embed="rId4"/>
          <a:srcRect r="16429"/>
          <a:stretch/>
        </p:blipFill>
        <p:spPr>
          <a:xfrm>
            <a:off x="5651698" y="4094968"/>
            <a:ext cx="1154217" cy="1478324"/>
          </a:xfrm>
          <a:prstGeom prst="rect">
            <a:avLst/>
          </a:prstGeom>
        </p:spPr>
      </p:pic>
      <p:sp>
        <p:nvSpPr>
          <p:cNvPr id="29" name="Text Placeholder 3">
            <a:extLst>
              <a:ext uri="{FF2B5EF4-FFF2-40B4-BE49-F238E27FC236}">
                <a16:creationId xmlns:a16="http://schemas.microsoft.com/office/drawing/2014/main" xmlns="" id="{B62CE7CB-E264-46B6-9774-D182DA3FE3C4}"/>
              </a:ext>
            </a:extLst>
          </p:cNvPr>
          <p:cNvSpPr txBox="1">
            <a:spLocks/>
          </p:cNvSpPr>
          <p:nvPr/>
        </p:nvSpPr>
        <p:spPr>
          <a:xfrm>
            <a:off x="6903560" y="3670501"/>
            <a:ext cx="4962222" cy="254770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600"/>
              </a:spcBef>
              <a:buFont typeface="Arial"/>
              <a:buNone/>
            </a:pPr>
            <a:r>
              <a:rPr lang="en-US" b="1" dirty="0">
                <a:latin typeface="Verdana"/>
                <a:ea typeface="Verdana"/>
                <a:cs typeface="Verdana"/>
              </a:rPr>
              <a:t>Vermont: Gasoline Only</a:t>
            </a:r>
            <a:r>
              <a:rPr lang="en-US" b="1" dirty="0"/>
              <a:t/>
            </a:r>
            <a:br>
              <a:rPr lang="en-US" b="1" dirty="0"/>
            </a:br>
            <a:r>
              <a:rPr lang="en-US" sz="2400" b="1" dirty="0">
                <a:latin typeface="Verdana"/>
                <a:ea typeface="Verdana"/>
                <a:cs typeface="Verdana"/>
              </a:rPr>
              <a:t>$327 million / Year</a:t>
            </a:r>
            <a:endParaRPr lang="en-US" b="1" dirty="0"/>
          </a:p>
          <a:p>
            <a:pPr marL="0" indent="0" algn="ctr">
              <a:lnSpc>
                <a:spcPct val="100000"/>
              </a:lnSpc>
              <a:spcBef>
                <a:spcPts val="0"/>
              </a:spcBef>
              <a:buFont typeface="Arial"/>
              <a:buNone/>
            </a:pPr>
            <a:r>
              <a:rPr lang="en-US" sz="2400" dirty="0">
                <a:latin typeface="Verdana"/>
                <a:ea typeface="Verdana"/>
                <a:cs typeface="Verdana"/>
              </a:rPr>
              <a:t>=</a:t>
            </a:r>
            <a:r>
              <a:rPr lang="en-US" sz="2400" dirty="0"/>
              <a:t/>
            </a:r>
            <a:br>
              <a:rPr lang="en-US" sz="2400" dirty="0"/>
            </a:br>
            <a:r>
              <a:rPr lang="en-US" sz="2400" dirty="0">
                <a:latin typeface="Verdana"/>
                <a:ea typeface="Verdana"/>
                <a:cs typeface="Verdana"/>
              </a:rPr>
              <a:t>$603 per gas vehicle</a:t>
            </a:r>
          </a:p>
          <a:p>
            <a:pPr marL="0" indent="0" algn="ctr">
              <a:lnSpc>
                <a:spcPct val="100000"/>
              </a:lnSpc>
              <a:spcBef>
                <a:spcPts val="300"/>
              </a:spcBef>
              <a:buNone/>
            </a:pPr>
            <a:r>
              <a:rPr lang="en-US" sz="2400" dirty="0">
                <a:latin typeface="Verdana"/>
                <a:ea typeface="Verdana"/>
                <a:cs typeface="Verdana"/>
              </a:rPr>
              <a:t>$1.04 per gallon of gas </a:t>
            </a:r>
            <a:endParaRPr lang="en-US" sz="2400" dirty="0"/>
          </a:p>
        </p:txBody>
      </p:sp>
    </p:spTree>
    <p:extLst>
      <p:ext uri="{BB962C8B-B14F-4D97-AF65-F5344CB8AC3E}">
        <p14:creationId xmlns:p14="http://schemas.microsoft.com/office/powerpoint/2010/main" val="3793384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209807-B15C-4C05-B349-65BD03344F5F}"/>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xmlns="" id="{61049F0E-577B-4C88-893E-6286DCF2F30B}"/>
              </a:ext>
            </a:extLst>
          </p:cNvPr>
          <p:cNvSpPr>
            <a:spLocks noGrp="1"/>
          </p:cNvSpPr>
          <p:nvPr>
            <p:ph idx="1"/>
          </p:nvPr>
        </p:nvSpPr>
        <p:spPr/>
        <p:txBody>
          <a:bodyPr/>
          <a:lstStyle/>
          <a:p>
            <a:r>
              <a:rPr lang="en-US" dirty="0"/>
              <a:t>Transportation Emissions</a:t>
            </a:r>
          </a:p>
          <a:p>
            <a:r>
              <a:rPr lang="en-US" dirty="0"/>
              <a:t>EV Market Status</a:t>
            </a:r>
          </a:p>
          <a:p>
            <a:r>
              <a:rPr lang="en-US" dirty="0"/>
              <a:t>EV Economics and Incentives</a:t>
            </a:r>
          </a:p>
          <a:p>
            <a:r>
              <a:rPr lang="en-US" dirty="0"/>
              <a:t>Accelerating Adoption</a:t>
            </a:r>
          </a:p>
          <a:p>
            <a:r>
              <a:rPr lang="en-US" dirty="0"/>
              <a:t>Opportunities and Case Studies</a:t>
            </a:r>
          </a:p>
          <a:p>
            <a:endParaRPr lang="en-US" dirty="0"/>
          </a:p>
        </p:txBody>
      </p:sp>
      <p:sp>
        <p:nvSpPr>
          <p:cNvPr id="4" name="Slide Number Placeholder 3">
            <a:extLst>
              <a:ext uri="{FF2B5EF4-FFF2-40B4-BE49-F238E27FC236}">
                <a16:creationId xmlns:a16="http://schemas.microsoft.com/office/drawing/2014/main" xmlns="" id="{38E683E1-1B2E-4330-85D2-07DEC2A4BCF7}"/>
              </a:ext>
            </a:extLst>
          </p:cNvPr>
          <p:cNvSpPr>
            <a:spLocks noGrp="1"/>
          </p:cNvSpPr>
          <p:nvPr>
            <p:ph type="sldNum" sz="quarter" idx="10"/>
          </p:nvPr>
        </p:nvSpPr>
        <p:spPr/>
        <p:txBody>
          <a:bodyPr/>
          <a:lstStyle/>
          <a:p>
            <a:fld id="{21F9DCCC-A49A-E045-B4F4-7C6903B0EA14}" type="slidenum">
              <a:rPr lang="en-US" smtClean="0"/>
              <a:t>2</a:t>
            </a:fld>
            <a:endParaRPr lang="en-US"/>
          </a:p>
        </p:txBody>
      </p:sp>
    </p:spTree>
    <p:extLst>
      <p:ext uri="{BB962C8B-B14F-4D97-AF65-F5344CB8AC3E}">
        <p14:creationId xmlns:p14="http://schemas.microsoft.com/office/powerpoint/2010/main" val="24611081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608023-2413-42B8-8E9E-C5BCD3011FE6}"/>
              </a:ext>
            </a:extLst>
          </p:cNvPr>
          <p:cNvSpPr>
            <a:spLocks noGrp="1"/>
          </p:cNvSpPr>
          <p:nvPr>
            <p:ph type="title"/>
          </p:nvPr>
        </p:nvSpPr>
        <p:spPr/>
        <p:txBody>
          <a:bodyPr/>
          <a:lstStyle/>
          <a:p>
            <a:r>
              <a:rPr lang="en-US">
                <a:latin typeface="Verdana"/>
                <a:ea typeface="Verdana"/>
                <a:cs typeface="Verdana"/>
              </a:rPr>
              <a:t>EV Federal Tax Credit</a:t>
            </a:r>
          </a:p>
        </p:txBody>
      </p:sp>
      <p:sp>
        <p:nvSpPr>
          <p:cNvPr id="3" name="Content Placeholder 2">
            <a:extLst>
              <a:ext uri="{FF2B5EF4-FFF2-40B4-BE49-F238E27FC236}">
                <a16:creationId xmlns:a16="http://schemas.microsoft.com/office/drawing/2014/main" xmlns="" id="{8AB2A9B4-A8CD-4F3E-B022-00B99737997B}"/>
              </a:ext>
            </a:extLst>
          </p:cNvPr>
          <p:cNvSpPr>
            <a:spLocks noGrp="1"/>
          </p:cNvSpPr>
          <p:nvPr>
            <p:ph idx="1"/>
          </p:nvPr>
        </p:nvSpPr>
        <p:spPr>
          <a:xfrm>
            <a:off x="486770" y="1630860"/>
            <a:ext cx="11218459" cy="4126260"/>
          </a:xfrm>
        </p:spPr>
        <p:txBody>
          <a:bodyPr/>
          <a:lstStyle/>
          <a:p>
            <a:pPr>
              <a:spcAft>
                <a:spcPts val="600"/>
              </a:spcAft>
            </a:pPr>
            <a:r>
              <a:rPr lang="en-US" dirty="0"/>
              <a:t>Up to $7,500 credit claimed as part of income tax filing (credit – not a deduction)</a:t>
            </a:r>
          </a:p>
          <a:p>
            <a:pPr>
              <a:spcAft>
                <a:spcPts val="600"/>
              </a:spcAft>
            </a:pPr>
            <a:r>
              <a:rPr lang="en-US" dirty="0"/>
              <a:t>Begins sunsetting at 200,000 EV sales by individual automaker</a:t>
            </a:r>
          </a:p>
          <a:p>
            <a:pPr lvl="1">
              <a:spcAft>
                <a:spcPts val="600"/>
              </a:spcAft>
            </a:pPr>
            <a:r>
              <a:rPr lang="en-US" dirty="0"/>
              <a:t>Tesla and GM have already had incentive reductions</a:t>
            </a:r>
          </a:p>
          <a:p>
            <a:pPr>
              <a:spcAft>
                <a:spcPts val="600"/>
              </a:spcAft>
            </a:pPr>
            <a:r>
              <a:rPr lang="en-US" dirty="0"/>
              <a:t>Not everyone has enough tax liability to take advantage</a:t>
            </a:r>
          </a:p>
          <a:p>
            <a:pPr>
              <a:spcAft>
                <a:spcPts val="600"/>
              </a:spcAft>
            </a:pPr>
            <a:r>
              <a:rPr lang="en-US" dirty="0"/>
              <a:t>Leasing makes it easier to get at least a portion of the credit</a:t>
            </a:r>
          </a:p>
        </p:txBody>
      </p:sp>
      <p:sp>
        <p:nvSpPr>
          <p:cNvPr id="4" name="Slide Number Placeholder 3">
            <a:extLst>
              <a:ext uri="{FF2B5EF4-FFF2-40B4-BE49-F238E27FC236}">
                <a16:creationId xmlns:a16="http://schemas.microsoft.com/office/drawing/2014/main" xmlns="" id="{E1A42D48-A807-4567-ACBB-D6B95B96827E}"/>
              </a:ext>
            </a:extLst>
          </p:cNvPr>
          <p:cNvSpPr>
            <a:spLocks noGrp="1"/>
          </p:cNvSpPr>
          <p:nvPr>
            <p:ph type="sldNum" sz="quarter" idx="10"/>
          </p:nvPr>
        </p:nvSpPr>
        <p:spPr/>
        <p:txBody>
          <a:bodyPr/>
          <a:lstStyle/>
          <a:p>
            <a:fld id="{21F9DCCC-A49A-E045-B4F4-7C6903B0EA14}" type="slidenum">
              <a:rPr lang="en-US" smtClean="0"/>
              <a:t>20</a:t>
            </a:fld>
            <a:endParaRPr lang="en-US"/>
          </a:p>
        </p:txBody>
      </p:sp>
      <p:pic>
        <p:nvPicPr>
          <p:cNvPr id="2050" name="Picture 2" descr="Image result for irs logo">
            <a:extLst>
              <a:ext uri="{FF2B5EF4-FFF2-40B4-BE49-F238E27FC236}">
                <a16:creationId xmlns:a16="http://schemas.microsoft.com/office/drawing/2014/main" xmlns="" id="{9057B0DB-DD68-451F-9656-4C711600D2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9575" y="5155560"/>
            <a:ext cx="946925" cy="134430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3F951D92-57D2-40D1-B081-6E1C2FD38B46}"/>
              </a:ext>
            </a:extLst>
          </p:cNvPr>
          <p:cNvSpPr txBox="1"/>
          <p:nvPr/>
        </p:nvSpPr>
        <p:spPr>
          <a:xfrm>
            <a:off x="4619765" y="5630543"/>
            <a:ext cx="5240740" cy="646331"/>
          </a:xfrm>
          <a:prstGeom prst="rect">
            <a:avLst/>
          </a:prstGeom>
          <a:noFill/>
        </p:spPr>
        <p:txBody>
          <a:bodyPr wrap="square" rtlCol="0">
            <a:spAutoFit/>
          </a:bodyPr>
          <a:lstStyle/>
          <a:p>
            <a:r>
              <a:rPr lang="en-US">
                <a:hlinkClick r:id="rId4"/>
              </a:rPr>
              <a:t>https://www.irs.gov/businesses/irc-30d-new-qualified-plug-in-electric-drive-motor-vehicle-credit</a:t>
            </a:r>
            <a:endParaRPr lang="en-US"/>
          </a:p>
        </p:txBody>
      </p:sp>
    </p:spTree>
    <p:extLst>
      <p:ext uri="{BB962C8B-B14F-4D97-AF65-F5344CB8AC3E}">
        <p14:creationId xmlns:p14="http://schemas.microsoft.com/office/powerpoint/2010/main" val="1979512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Electric Utility Incentives</a:t>
            </a:r>
          </a:p>
        </p:txBody>
      </p:sp>
      <p:sp>
        <p:nvSpPr>
          <p:cNvPr id="5" name="TextBox 4"/>
          <p:cNvSpPr txBox="1"/>
          <p:nvPr/>
        </p:nvSpPr>
        <p:spPr>
          <a:xfrm>
            <a:off x="3187189" y="6230104"/>
            <a:ext cx="7774754" cy="369332"/>
          </a:xfrm>
          <a:prstGeom prst="rect">
            <a:avLst/>
          </a:prstGeom>
          <a:noFill/>
        </p:spPr>
        <p:txBody>
          <a:bodyPr wrap="square" rtlCol="0">
            <a:spAutoFit/>
          </a:bodyPr>
          <a:lstStyle/>
          <a:p>
            <a:pPr algn="ctr"/>
            <a:r>
              <a:rPr lang="en-US" u="sng">
                <a:solidFill>
                  <a:schemeClr val="tx1">
                    <a:lumMod val="50000"/>
                    <a:lumOff val="50000"/>
                  </a:schemeClr>
                </a:solidFill>
              </a:rPr>
              <a:t>http://www.driveelectricvt.com/buying-guide/purchase-incentives </a:t>
            </a:r>
          </a:p>
        </p:txBody>
      </p:sp>
      <p:pic>
        <p:nvPicPr>
          <p:cNvPr id="2050" name="Picture 2" descr="BED EV Incentives Page">
            <a:extLst>
              <a:ext uri="{FF2B5EF4-FFF2-40B4-BE49-F238E27FC236}">
                <a16:creationId xmlns:a16="http://schemas.microsoft.com/office/drawing/2014/main" xmlns="" id="{CB18CD4B-C906-40D4-A004-04440D96EA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8071" y="5311670"/>
            <a:ext cx="1327856" cy="9184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MP Logo">
            <a:extLst>
              <a:ext uri="{FF2B5EF4-FFF2-40B4-BE49-F238E27FC236}">
                <a16:creationId xmlns:a16="http://schemas.microsoft.com/office/drawing/2014/main" xmlns="" id="{C73777CD-3894-4BCE-9B31-EC7578C53F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2001" y="5236918"/>
            <a:ext cx="1361723" cy="8851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www.driveelectricvt.com/Media/Default/images/incentives/sed_logo_120px.png">
            <a:extLst>
              <a:ext uri="{FF2B5EF4-FFF2-40B4-BE49-F238E27FC236}">
                <a16:creationId xmlns:a16="http://schemas.microsoft.com/office/drawing/2014/main" xmlns="" id="{BCF03FE6-3B06-4686-80A8-D7CF3666BC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9798" y="5209602"/>
            <a:ext cx="980717" cy="98071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www.driveelectricvt.com/Media/Default/images/incentives/VEC_logo_120px.png">
            <a:extLst>
              <a:ext uri="{FF2B5EF4-FFF2-40B4-BE49-F238E27FC236}">
                <a16:creationId xmlns:a16="http://schemas.microsoft.com/office/drawing/2014/main" xmlns="" id="{54655481-5CA4-41F1-9A55-634A9B129F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7315" y="5532586"/>
            <a:ext cx="1361723" cy="47660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www.driveelectricvt.com/Media/Default/images/incentives/vppsa_logo_120px.jpg">
            <a:extLst>
              <a:ext uri="{FF2B5EF4-FFF2-40B4-BE49-F238E27FC236}">
                <a16:creationId xmlns:a16="http://schemas.microsoft.com/office/drawing/2014/main" xmlns="" id="{EB1EE39A-DD33-49D5-8258-9CC8EF4E91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59467" y="5440671"/>
            <a:ext cx="1727071" cy="56129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www.driveelectricvt.com/Media/Default/images/incentives/wec_logo_100px.png">
            <a:extLst>
              <a:ext uri="{FF2B5EF4-FFF2-40B4-BE49-F238E27FC236}">
                <a16:creationId xmlns:a16="http://schemas.microsoft.com/office/drawing/2014/main" xmlns="" id="{374E15E9-4EE5-486E-B08F-C77750CE1F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80282" y="5142482"/>
            <a:ext cx="740685" cy="1073993"/>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3">
            <a:extLst>
              <a:ext uri="{FF2B5EF4-FFF2-40B4-BE49-F238E27FC236}">
                <a16:creationId xmlns:a16="http://schemas.microsoft.com/office/drawing/2014/main" xmlns="" id="{81961468-89DC-4570-9C9E-6EA93735270B}"/>
              </a:ext>
            </a:extLst>
          </p:cNvPr>
          <p:cNvSpPr txBox="1">
            <a:spLocks/>
          </p:cNvSpPr>
          <p:nvPr/>
        </p:nvSpPr>
        <p:spPr>
          <a:xfrm>
            <a:off x="507292" y="5303436"/>
            <a:ext cx="3283332" cy="99402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4000" b="0" i="0" kern="1200">
                <a:solidFill>
                  <a:schemeClr val="tx1">
                    <a:lumMod val="75000"/>
                    <a:lumOff val="25000"/>
                  </a:schemeClr>
                </a:solidFill>
                <a:latin typeface="Trebuchet MS" panose="020B0603020202020204" pitchFamily="34" charset="0"/>
                <a:ea typeface="Trebuchet MS" panose="020B0603020202020204" pitchFamily="34" charset="0"/>
                <a:cs typeface="Trebuchet MS" panose="020B0603020202020204" pitchFamily="34" charset="0"/>
              </a:defRPr>
            </a:lvl1pPr>
            <a:lvl2pPr marL="458788" indent="-284163" algn="l" defTabSz="914400" rtl="0" eaLnBrk="1" latinLnBrk="0" hangingPunct="1">
              <a:lnSpc>
                <a:spcPct val="90000"/>
              </a:lnSpc>
              <a:spcBef>
                <a:spcPts val="200"/>
              </a:spcBef>
              <a:spcAft>
                <a:spcPts val="400"/>
              </a:spcAft>
              <a:buClr>
                <a:schemeClr val="accent1"/>
              </a:buClr>
              <a:buFont typeface="Calibri" pitchFamily="34" charset="0"/>
              <a:buChar char="◦"/>
              <a:tabLst/>
              <a:defRPr sz="3600" b="0" i="0" kern="1200">
                <a:solidFill>
                  <a:schemeClr val="tx1">
                    <a:lumMod val="75000"/>
                    <a:lumOff val="25000"/>
                  </a:schemeClr>
                </a:solidFill>
                <a:latin typeface="Trebuchet MS" panose="020B0603020202020204" pitchFamily="34" charset="0"/>
                <a:ea typeface="Trebuchet MS" panose="020B0603020202020204" pitchFamily="34" charset="0"/>
                <a:cs typeface="Trebuchet MS" panose="020B0603020202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800" b="0" i="0" kern="1200">
                <a:solidFill>
                  <a:schemeClr val="tx1">
                    <a:lumMod val="75000"/>
                    <a:lumOff val="25000"/>
                  </a:schemeClr>
                </a:solidFill>
                <a:latin typeface="Trebuchet MS" panose="020B0603020202020204" pitchFamily="34" charset="0"/>
                <a:ea typeface="Trebuchet MS" panose="020B0603020202020204" pitchFamily="34" charset="0"/>
                <a:cs typeface="Trebuchet MS" panose="020B0603020202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2800" b="0" i="0" kern="1200">
                <a:solidFill>
                  <a:schemeClr val="tx1">
                    <a:lumMod val="75000"/>
                    <a:lumOff val="25000"/>
                  </a:schemeClr>
                </a:solidFill>
                <a:latin typeface="Trebuchet MS" panose="020B0603020202020204" pitchFamily="34" charset="0"/>
                <a:ea typeface="Trebuchet MS" panose="020B0603020202020204" pitchFamily="34" charset="0"/>
                <a:cs typeface="Trebuchet MS" panose="020B0603020202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2800" b="0" i="0" kern="1200">
                <a:solidFill>
                  <a:schemeClr val="tx1">
                    <a:lumMod val="75000"/>
                    <a:lumOff val="25000"/>
                  </a:schemeClr>
                </a:solidFill>
                <a:latin typeface="Trebuchet MS" panose="020B0603020202020204" pitchFamily="34" charset="0"/>
                <a:ea typeface="Trebuchet MS" panose="020B0603020202020204" pitchFamily="34" charset="0"/>
                <a:cs typeface="Trebuchet MS" panose="020B0603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lvl="1" indent="0">
              <a:buNone/>
            </a:pPr>
            <a:r>
              <a:rPr lang="en-US" sz="2400" i="1"/>
              <a:t>See DEV website</a:t>
            </a:r>
          </a:p>
          <a:p>
            <a:pPr marL="0" lvl="1" indent="0">
              <a:buNone/>
            </a:pPr>
            <a:r>
              <a:rPr lang="en-US" sz="2400" i="1"/>
              <a:t>for details</a:t>
            </a:r>
            <a:endParaRPr lang="en-US" sz="2000" i="1"/>
          </a:p>
        </p:txBody>
      </p:sp>
      <p:sp>
        <p:nvSpPr>
          <p:cNvPr id="4" name="Content Placeholder 3">
            <a:extLst>
              <a:ext uri="{FF2B5EF4-FFF2-40B4-BE49-F238E27FC236}">
                <a16:creationId xmlns:a16="http://schemas.microsoft.com/office/drawing/2014/main" xmlns="" id="{42CDC137-6A37-4D1F-9819-CDE3C289B9CF}"/>
              </a:ext>
            </a:extLst>
          </p:cNvPr>
          <p:cNvSpPr>
            <a:spLocks noGrp="1"/>
          </p:cNvSpPr>
          <p:nvPr>
            <p:ph idx="1"/>
          </p:nvPr>
        </p:nvSpPr>
        <p:spPr>
          <a:xfrm>
            <a:off x="435429" y="1654630"/>
            <a:ext cx="11219757" cy="3501996"/>
          </a:xfrm>
        </p:spPr>
        <p:txBody>
          <a:bodyPr>
            <a:normAutofit/>
          </a:bodyPr>
          <a:lstStyle/>
          <a:p>
            <a:pPr marL="0" indent="0">
              <a:spcAft>
                <a:spcPts val="600"/>
              </a:spcAft>
              <a:buNone/>
            </a:pPr>
            <a:r>
              <a:rPr lang="en-US" dirty="0"/>
              <a:t>Vermont electric utilities </a:t>
            </a:r>
            <a:r>
              <a:rPr lang="en-US" dirty="0" smtClean="0"/>
              <a:t>are offering </a:t>
            </a:r>
            <a:r>
              <a:rPr lang="en-US" dirty="0"/>
              <a:t>a variety of EV incentives to meet renewable energy standard obligations to reduce customer fossil fuel use</a:t>
            </a:r>
          </a:p>
          <a:p>
            <a:pPr lvl="1"/>
            <a:r>
              <a:rPr lang="en-US" dirty="0"/>
              <a:t>$500-1,500 for all-electrics</a:t>
            </a:r>
          </a:p>
          <a:p>
            <a:pPr lvl="1"/>
            <a:r>
              <a:rPr lang="en-US" dirty="0"/>
              <a:t>$250-1,200 for plug-in hybrids</a:t>
            </a:r>
          </a:p>
          <a:p>
            <a:pPr lvl="1"/>
            <a:r>
              <a:rPr lang="en-US" dirty="0"/>
              <a:t>Up to $1,000 additional for low and moderate income</a:t>
            </a:r>
          </a:p>
          <a:p>
            <a:pPr lvl="1"/>
            <a:r>
              <a:rPr lang="en-US" dirty="0"/>
              <a:t>Some offering additional incentives for smart charging equipment</a:t>
            </a:r>
          </a:p>
          <a:p>
            <a:pPr lvl="1"/>
            <a:r>
              <a:rPr lang="en-US" dirty="0"/>
              <a:t>Some offering incentives on used vehicles</a:t>
            </a:r>
          </a:p>
        </p:txBody>
      </p:sp>
    </p:spTree>
    <p:extLst>
      <p:ext uri="{BB962C8B-B14F-4D97-AF65-F5344CB8AC3E}">
        <p14:creationId xmlns:p14="http://schemas.microsoft.com/office/powerpoint/2010/main" val="2637399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Combined Incentive Example</a:t>
            </a:r>
          </a:p>
        </p:txBody>
      </p:sp>
      <p:graphicFrame>
        <p:nvGraphicFramePr>
          <p:cNvPr id="9" name="Content Placeholder 8">
            <a:extLst>
              <a:ext uri="{FF2B5EF4-FFF2-40B4-BE49-F238E27FC236}">
                <a16:creationId xmlns:a16="http://schemas.microsoft.com/office/drawing/2014/main" xmlns="" id="{17E6AE14-F52E-4916-A0DD-92D777B7653F}"/>
              </a:ext>
            </a:extLst>
          </p:cNvPr>
          <p:cNvGraphicFramePr>
            <a:graphicFrameLocks noGrp="1"/>
          </p:cNvGraphicFramePr>
          <p:nvPr>
            <p:ph sz="quarter" idx="11"/>
            <p:extLst>
              <p:ext uri="{D42A27DB-BD31-4B8C-83A1-F6EECF244321}">
                <p14:modId xmlns:p14="http://schemas.microsoft.com/office/powerpoint/2010/main" val="2596462277"/>
              </p:ext>
            </p:extLst>
          </p:nvPr>
        </p:nvGraphicFramePr>
        <p:xfrm>
          <a:off x="1501253" y="1490686"/>
          <a:ext cx="8910022" cy="5152752"/>
        </p:xfrm>
        <a:graphic>
          <a:graphicData uri="http://schemas.openxmlformats.org/drawingml/2006/table">
            <a:tbl>
              <a:tblPr firstRow="1" bandRow="1">
                <a:tableStyleId>{5C22544A-7EE6-4342-B048-85BDC9FD1C3A}</a:tableStyleId>
              </a:tblPr>
              <a:tblGrid>
                <a:gridCol w="3002144">
                  <a:extLst>
                    <a:ext uri="{9D8B030D-6E8A-4147-A177-3AD203B41FA5}">
                      <a16:colId xmlns:a16="http://schemas.microsoft.com/office/drawing/2014/main" xmlns="" val="2006405031"/>
                    </a:ext>
                  </a:extLst>
                </a:gridCol>
                <a:gridCol w="2880900">
                  <a:extLst>
                    <a:ext uri="{9D8B030D-6E8A-4147-A177-3AD203B41FA5}">
                      <a16:colId xmlns:a16="http://schemas.microsoft.com/office/drawing/2014/main" xmlns="" val="2050692044"/>
                    </a:ext>
                  </a:extLst>
                </a:gridCol>
                <a:gridCol w="3026978">
                  <a:extLst>
                    <a:ext uri="{9D8B030D-6E8A-4147-A177-3AD203B41FA5}">
                      <a16:colId xmlns:a16="http://schemas.microsoft.com/office/drawing/2014/main" xmlns="" val="3209576893"/>
                    </a:ext>
                  </a:extLst>
                </a:gridCol>
              </a:tblGrid>
              <a:tr h="567302">
                <a:tc>
                  <a:txBody>
                    <a:bodyPr/>
                    <a:lstStyle/>
                    <a:p>
                      <a:r>
                        <a:rPr lang="en-US" sz="2800" dirty="0"/>
                        <a:t>Description</a:t>
                      </a:r>
                    </a:p>
                  </a:txBody>
                  <a:tcPr/>
                </a:tc>
                <a:tc>
                  <a:txBody>
                    <a:bodyPr/>
                    <a:lstStyle/>
                    <a:p>
                      <a:pPr algn="ctr"/>
                      <a:r>
                        <a:rPr lang="en-US" sz="2800" dirty="0"/>
                        <a:t>Nissan LEAF</a:t>
                      </a:r>
                    </a:p>
                    <a:p>
                      <a:pPr algn="ctr"/>
                      <a:r>
                        <a:rPr lang="en-US" sz="2000" dirty="0">
                          <a:solidFill>
                            <a:schemeClr val="bg1">
                              <a:lumMod val="85000"/>
                            </a:schemeClr>
                          </a:solidFill>
                        </a:rPr>
                        <a:t>150 Mile Range</a:t>
                      </a:r>
                    </a:p>
                  </a:txBody>
                  <a:tcPr/>
                </a:tc>
                <a:tc>
                  <a:txBody>
                    <a:bodyPr/>
                    <a:lstStyle/>
                    <a:p>
                      <a:pPr algn="ctr"/>
                      <a:r>
                        <a:rPr lang="en-US" sz="2800" dirty="0"/>
                        <a:t>Nissan Sentra</a:t>
                      </a:r>
                    </a:p>
                  </a:txBody>
                  <a:tcPr/>
                </a:tc>
                <a:extLst>
                  <a:ext uri="{0D108BD9-81ED-4DB2-BD59-A6C34878D82A}">
                    <a16:rowId xmlns:a16="http://schemas.microsoft.com/office/drawing/2014/main" xmlns="" val="1847929994"/>
                  </a:ext>
                </a:extLst>
              </a:tr>
              <a:tr h="567302">
                <a:tc>
                  <a:txBody>
                    <a:bodyPr/>
                    <a:lstStyle/>
                    <a:p>
                      <a:r>
                        <a:rPr lang="en-US" sz="2800" dirty="0"/>
                        <a:t>Starting Price</a:t>
                      </a:r>
                    </a:p>
                  </a:txBody>
                  <a:tcPr anchor="ctr"/>
                </a:tc>
                <a:tc>
                  <a:txBody>
                    <a:bodyPr/>
                    <a:lstStyle/>
                    <a:p>
                      <a:pPr algn="r"/>
                      <a:r>
                        <a:rPr lang="en-US" sz="2800" dirty="0"/>
                        <a:t>$29,990</a:t>
                      </a:r>
                    </a:p>
                  </a:txBody>
                  <a:tcPr anchor="ctr"/>
                </a:tc>
                <a:tc>
                  <a:txBody>
                    <a:bodyPr/>
                    <a:lstStyle/>
                    <a:p>
                      <a:pPr algn="r"/>
                      <a:r>
                        <a:rPr lang="en-US" sz="2800" dirty="0"/>
                        <a:t>$17,890</a:t>
                      </a:r>
                    </a:p>
                  </a:txBody>
                  <a:tcPr anchor="ctr"/>
                </a:tc>
                <a:extLst>
                  <a:ext uri="{0D108BD9-81ED-4DB2-BD59-A6C34878D82A}">
                    <a16:rowId xmlns:a16="http://schemas.microsoft.com/office/drawing/2014/main" xmlns="" val="3135215900"/>
                  </a:ext>
                </a:extLst>
              </a:tr>
              <a:tr h="567302">
                <a:tc>
                  <a:txBody>
                    <a:bodyPr/>
                    <a:lstStyle/>
                    <a:p>
                      <a:r>
                        <a:rPr lang="en-US" sz="2800" dirty="0">
                          <a:solidFill>
                            <a:srgbClr val="993366"/>
                          </a:solidFill>
                        </a:rPr>
                        <a:t>Federal Tax Credit</a:t>
                      </a:r>
                    </a:p>
                  </a:txBody>
                  <a:tcPr anchor="ctr"/>
                </a:tc>
                <a:tc>
                  <a:txBody>
                    <a:bodyPr/>
                    <a:lstStyle/>
                    <a:p>
                      <a:pPr algn="r"/>
                      <a:r>
                        <a:rPr lang="en-US" sz="2800" dirty="0">
                          <a:solidFill>
                            <a:srgbClr val="993366"/>
                          </a:solidFill>
                        </a:rPr>
                        <a:t>-$7,500</a:t>
                      </a:r>
                    </a:p>
                  </a:txBody>
                  <a:tcPr anchor="ctr"/>
                </a:tc>
                <a:tc>
                  <a:txBody>
                    <a:bodyPr/>
                    <a:lstStyle/>
                    <a:p>
                      <a:pPr algn="r"/>
                      <a:r>
                        <a:rPr lang="en-US" sz="2800" dirty="0"/>
                        <a:t>--</a:t>
                      </a:r>
                    </a:p>
                  </a:txBody>
                  <a:tcPr anchor="ctr"/>
                </a:tc>
                <a:extLst>
                  <a:ext uri="{0D108BD9-81ED-4DB2-BD59-A6C34878D82A}">
                    <a16:rowId xmlns:a16="http://schemas.microsoft.com/office/drawing/2014/main" xmlns="" val="1447015757"/>
                  </a:ext>
                </a:extLst>
              </a:tr>
              <a:tr h="1236832">
                <a:tc>
                  <a:txBody>
                    <a:bodyPr/>
                    <a:lstStyle/>
                    <a:p>
                      <a:r>
                        <a:rPr lang="en-US" sz="2800" dirty="0">
                          <a:solidFill>
                            <a:srgbClr val="993366"/>
                          </a:solidFill>
                        </a:rPr>
                        <a:t>Nissan Utility Customer Discount</a:t>
                      </a:r>
                    </a:p>
                  </a:txBody>
                  <a:tcPr anchor="ctr"/>
                </a:tc>
                <a:tc>
                  <a:txBody>
                    <a:bodyPr/>
                    <a:lstStyle/>
                    <a:p>
                      <a:pPr algn="r"/>
                      <a:r>
                        <a:rPr lang="en-US" sz="2800" dirty="0">
                          <a:solidFill>
                            <a:srgbClr val="993366"/>
                          </a:solidFill>
                        </a:rPr>
                        <a:t>-$5,000</a:t>
                      </a: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t>--</a:t>
                      </a:r>
                    </a:p>
                  </a:txBody>
                  <a:tcPr anchor="ctr"/>
                </a:tc>
                <a:extLst>
                  <a:ext uri="{0D108BD9-81ED-4DB2-BD59-A6C34878D82A}">
                    <a16:rowId xmlns:a16="http://schemas.microsoft.com/office/drawing/2014/main" xmlns="" val="983966319"/>
                  </a:ext>
                </a:extLst>
              </a:tr>
              <a:tr h="979178">
                <a:tc>
                  <a:txBody>
                    <a:bodyPr/>
                    <a:lstStyle/>
                    <a:p>
                      <a:r>
                        <a:rPr lang="en-US" sz="2800" dirty="0">
                          <a:solidFill>
                            <a:srgbClr val="993366"/>
                          </a:solidFill>
                        </a:rPr>
                        <a:t>Electric Utility Incentive</a:t>
                      </a:r>
                    </a:p>
                  </a:txBody>
                  <a:tcPr anchor="ctr"/>
                </a:tc>
                <a:tc>
                  <a:txBody>
                    <a:bodyPr/>
                    <a:lstStyle/>
                    <a:p>
                      <a:pPr algn="r"/>
                      <a:r>
                        <a:rPr lang="en-US" sz="2800" dirty="0">
                          <a:solidFill>
                            <a:srgbClr val="993366"/>
                          </a:solidFill>
                        </a:rPr>
                        <a:t>-$1,500</a:t>
                      </a: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t>--</a:t>
                      </a:r>
                    </a:p>
                  </a:txBody>
                  <a:tcPr anchor="ctr"/>
                </a:tc>
                <a:extLst>
                  <a:ext uri="{0D108BD9-81ED-4DB2-BD59-A6C34878D82A}">
                    <a16:rowId xmlns:a16="http://schemas.microsoft.com/office/drawing/2014/main" xmlns="" val="1798863037"/>
                  </a:ext>
                </a:extLst>
              </a:tr>
              <a:tr h="979178">
                <a:tc>
                  <a:txBody>
                    <a:bodyPr/>
                    <a:lstStyle/>
                    <a:p>
                      <a:r>
                        <a:rPr lang="en-US" sz="2800" dirty="0"/>
                        <a:t>Price after Discounts</a:t>
                      </a:r>
                    </a:p>
                  </a:txBody>
                  <a:tcPr anchor="ctr"/>
                </a:tc>
                <a:tc>
                  <a:txBody>
                    <a:bodyPr/>
                    <a:lstStyle/>
                    <a:p>
                      <a:pPr algn="r"/>
                      <a:r>
                        <a:rPr lang="en-US" sz="3200" b="1" dirty="0">
                          <a:solidFill>
                            <a:schemeClr val="bg2">
                              <a:lumMod val="50000"/>
                            </a:schemeClr>
                          </a:solidFill>
                        </a:rPr>
                        <a:t>$15,990</a:t>
                      </a: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t>$17,890</a:t>
                      </a:r>
                    </a:p>
                  </a:txBody>
                  <a:tcPr anchor="ctr"/>
                </a:tc>
                <a:extLst>
                  <a:ext uri="{0D108BD9-81ED-4DB2-BD59-A6C34878D82A}">
                    <a16:rowId xmlns:a16="http://schemas.microsoft.com/office/drawing/2014/main" xmlns="" val="2049301779"/>
                  </a:ext>
                </a:extLst>
              </a:tr>
            </a:tbl>
          </a:graphicData>
        </a:graphic>
      </p:graphicFrame>
    </p:spTree>
    <p:extLst>
      <p:ext uri="{BB962C8B-B14F-4D97-AF65-F5344CB8AC3E}">
        <p14:creationId xmlns:p14="http://schemas.microsoft.com/office/powerpoint/2010/main" val="1948232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Vermont State Incentives</a:t>
            </a:r>
          </a:p>
        </p:txBody>
      </p:sp>
      <p:sp>
        <p:nvSpPr>
          <p:cNvPr id="12" name="Content Placeholder 3">
            <a:extLst>
              <a:ext uri="{FF2B5EF4-FFF2-40B4-BE49-F238E27FC236}">
                <a16:creationId xmlns:a16="http://schemas.microsoft.com/office/drawing/2014/main" xmlns="" id="{41E824E9-73A3-4810-865B-976CA7B4DEF1}"/>
              </a:ext>
            </a:extLst>
          </p:cNvPr>
          <p:cNvSpPr>
            <a:spLocks noGrp="1"/>
          </p:cNvSpPr>
          <p:nvPr>
            <p:ph idx="1"/>
          </p:nvPr>
        </p:nvSpPr>
        <p:spPr>
          <a:xfrm>
            <a:off x="587025" y="1808572"/>
            <a:ext cx="11218459" cy="4126260"/>
          </a:xfrm>
        </p:spPr>
        <p:txBody>
          <a:bodyPr>
            <a:normAutofit/>
          </a:bodyPr>
          <a:lstStyle/>
          <a:p>
            <a:r>
              <a:rPr lang="en-US"/>
              <a:t>The 2019 Transportation Bill (H.529) included at least $1.1 million for an EV incentive program to be administered by VTrans</a:t>
            </a:r>
          </a:p>
          <a:p>
            <a:r>
              <a:rPr lang="en-US"/>
              <a:t>Eligibility will be limited to:</a:t>
            </a:r>
          </a:p>
          <a:p>
            <a:pPr lvl="1"/>
            <a:r>
              <a:rPr lang="en-US"/>
              <a:t>New vehicles with base pricing of $40,000 or less</a:t>
            </a:r>
          </a:p>
          <a:p>
            <a:pPr lvl="1"/>
            <a:r>
              <a:rPr lang="en-US"/>
              <a:t>Households with annual income below about $92,000 (officially 160% of the state area median household income)</a:t>
            </a:r>
          </a:p>
          <a:p>
            <a:r>
              <a:rPr lang="en-US"/>
              <a:t>Anticipated program launch in late 2019 </a:t>
            </a:r>
          </a:p>
          <a:p>
            <a:pPr marL="690563" lvl="1" indent="0">
              <a:buNone/>
            </a:pPr>
            <a:endParaRPr lang="en-US" sz="2800">
              <a:solidFill>
                <a:schemeClr val="tx1">
                  <a:lumMod val="85000"/>
                  <a:lumOff val="15000"/>
                </a:schemeClr>
              </a:solidFill>
            </a:endParaRPr>
          </a:p>
        </p:txBody>
      </p:sp>
      <p:sp>
        <p:nvSpPr>
          <p:cNvPr id="5" name="TextBox 4"/>
          <p:cNvSpPr txBox="1"/>
          <p:nvPr/>
        </p:nvSpPr>
        <p:spPr>
          <a:xfrm>
            <a:off x="3850553" y="5530587"/>
            <a:ext cx="8196670" cy="707886"/>
          </a:xfrm>
          <a:prstGeom prst="rect">
            <a:avLst/>
          </a:prstGeom>
          <a:noFill/>
        </p:spPr>
        <p:txBody>
          <a:bodyPr wrap="square" rtlCol="0">
            <a:spAutoFit/>
          </a:bodyPr>
          <a:lstStyle/>
          <a:p>
            <a:r>
              <a:rPr lang="en-US" sz="2000" dirty="0">
                <a:hlinkClick r:id="rId3"/>
              </a:rPr>
              <a:t>https://vtrans.vermont.gov/planning/projects-programs/electric-vehicles</a:t>
            </a:r>
            <a:endParaRPr lang="en-US" sz="2000" u="sng" dirty="0">
              <a:hlinkClick r:id="rId4"/>
            </a:endParaRPr>
          </a:p>
          <a:p>
            <a:r>
              <a:rPr lang="en-US" sz="2000" u="sng" dirty="0">
                <a:hlinkClick r:id="rId4"/>
              </a:rPr>
              <a:t>https://legislature.vermont.gov/bill/status/2020/H.529</a:t>
            </a:r>
            <a:r>
              <a:rPr lang="en-US" sz="2000" u="sng" dirty="0"/>
              <a:t> </a:t>
            </a:r>
            <a:endParaRPr lang="en-US" sz="2000" u="sng" dirty="0">
              <a:solidFill>
                <a:schemeClr val="bg1"/>
              </a:solidFill>
            </a:endParaRPr>
          </a:p>
        </p:txBody>
      </p:sp>
      <p:pic>
        <p:nvPicPr>
          <p:cNvPr id="3074" name="Picture 2" descr="Image result for state of vermont logo">
            <a:extLst>
              <a:ext uri="{FF2B5EF4-FFF2-40B4-BE49-F238E27FC236}">
                <a16:creationId xmlns:a16="http://schemas.microsoft.com/office/drawing/2014/main" xmlns="" id="{277EBB37-54BE-4A43-BAC5-342C2E9BF8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4697" y="5327549"/>
            <a:ext cx="2429130" cy="1214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4270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EV Charging Rate Design Opportunities</a:t>
            </a:r>
          </a:p>
        </p:txBody>
      </p:sp>
      <p:sp>
        <p:nvSpPr>
          <p:cNvPr id="12" name="Content Placeholder 3">
            <a:extLst>
              <a:ext uri="{FF2B5EF4-FFF2-40B4-BE49-F238E27FC236}">
                <a16:creationId xmlns:a16="http://schemas.microsoft.com/office/drawing/2014/main" xmlns="" id="{41E824E9-73A3-4810-865B-976CA7B4DEF1}"/>
              </a:ext>
            </a:extLst>
          </p:cNvPr>
          <p:cNvSpPr>
            <a:spLocks noGrp="1"/>
          </p:cNvSpPr>
          <p:nvPr>
            <p:ph idx="1"/>
          </p:nvPr>
        </p:nvSpPr>
        <p:spPr>
          <a:xfrm>
            <a:off x="587025" y="1808572"/>
            <a:ext cx="11218459" cy="4126260"/>
          </a:xfrm>
        </p:spPr>
        <p:txBody>
          <a:bodyPr>
            <a:normAutofit/>
          </a:bodyPr>
          <a:lstStyle/>
          <a:p>
            <a:r>
              <a:rPr lang="en-US" dirty="0"/>
              <a:t>EV Time-of-Use and Demand Response programs can reduce costs by 50% or more while supporting all ratepayers through more efficient use of grid resources </a:t>
            </a:r>
          </a:p>
          <a:p>
            <a:pPr marL="690563" lvl="1" indent="0">
              <a:buNone/>
            </a:pPr>
            <a:endParaRPr lang="en-US" sz="2800" dirty="0">
              <a:solidFill>
                <a:schemeClr val="tx1">
                  <a:lumMod val="85000"/>
                  <a:lumOff val="15000"/>
                </a:schemeClr>
              </a:solidFill>
            </a:endParaRPr>
          </a:p>
        </p:txBody>
      </p:sp>
      <p:pic>
        <p:nvPicPr>
          <p:cNvPr id="3" name="Picture 2">
            <a:extLst>
              <a:ext uri="{FF2B5EF4-FFF2-40B4-BE49-F238E27FC236}">
                <a16:creationId xmlns:a16="http://schemas.microsoft.com/office/drawing/2014/main" xmlns="" id="{0B31B317-850B-4F8F-BA93-D7FD7DEE207F}"/>
              </a:ext>
            </a:extLst>
          </p:cNvPr>
          <p:cNvPicPr>
            <a:picLocks noChangeAspect="1"/>
          </p:cNvPicPr>
          <p:nvPr/>
        </p:nvPicPr>
        <p:blipFill rotWithShape="1">
          <a:blip r:embed="rId3"/>
          <a:srcRect r="1645"/>
          <a:stretch/>
        </p:blipFill>
        <p:spPr>
          <a:xfrm>
            <a:off x="100254" y="3266219"/>
            <a:ext cx="11991492" cy="3251642"/>
          </a:xfrm>
          <a:prstGeom prst="rect">
            <a:avLst/>
          </a:prstGeom>
        </p:spPr>
      </p:pic>
      <p:sp>
        <p:nvSpPr>
          <p:cNvPr id="5" name="Callout: Line with No Border 4">
            <a:extLst>
              <a:ext uri="{FF2B5EF4-FFF2-40B4-BE49-F238E27FC236}">
                <a16:creationId xmlns:a16="http://schemas.microsoft.com/office/drawing/2014/main" xmlns="" id="{9BA4365A-7DA0-4615-A8D0-A3F7B04C63F4}"/>
              </a:ext>
            </a:extLst>
          </p:cNvPr>
          <p:cNvSpPr/>
          <p:nvPr/>
        </p:nvSpPr>
        <p:spPr>
          <a:xfrm>
            <a:off x="6413499" y="4718050"/>
            <a:ext cx="1067955" cy="369339"/>
          </a:xfrm>
          <a:prstGeom prst="callout1">
            <a:avLst>
              <a:gd name="adj1" fmla="val 109010"/>
              <a:gd name="adj2" fmla="val 80797"/>
              <a:gd name="adj3" fmla="val 179686"/>
              <a:gd name="adj4" fmla="val 104102"/>
            </a:avLst>
          </a:prstGeom>
          <a:ln w="31750">
            <a:tailEnd type="triangl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a:t>Baseline</a:t>
            </a:r>
          </a:p>
        </p:txBody>
      </p:sp>
      <p:sp>
        <p:nvSpPr>
          <p:cNvPr id="7" name="Freeform: Shape 6">
            <a:extLst>
              <a:ext uri="{FF2B5EF4-FFF2-40B4-BE49-F238E27FC236}">
                <a16:creationId xmlns:a16="http://schemas.microsoft.com/office/drawing/2014/main" xmlns="" id="{9441EE07-8B74-45A9-B3FC-074CD283F430}"/>
              </a:ext>
            </a:extLst>
          </p:cNvPr>
          <p:cNvSpPr/>
          <p:nvPr/>
        </p:nvSpPr>
        <p:spPr>
          <a:xfrm>
            <a:off x="7543800" y="5181600"/>
            <a:ext cx="2698750" cy="387350"/>
          </a:xfrm>
          <a:custGeom>
            <a:avLst/>
            <a:gdLst>
              <a:gd name="connsiteX0" fmla="*/ 0 w 2698750"/>
              <a:gd name="connsiteY0" fmla="*/ 209550 h 387350"/>
              <a:gd name="connsiteX1" fmla="*/ 101600 w 2698750"/>
              <a:gd name="connsiteY1" fmla="*/ 215900 h 387350"/>
              <a:gd name="connsiteX2" fmla="*/ 228600 w 2698750"/>
              <a:gd name="connsiteY2" fmla="*/ 215900 h 387350"/>
              <a:gd name="connsiteX3" fmla="*/ 234950 w 2698750"/>
              <a:gd name="connsiteY3" fmla="*/ 234950 h 387350"/>
              <a:gd name="connsiteX4" fmla="*/ 241300 w 2698750"/>
              <a:gd name="connsiteY4" fmla="*/ 266700 h 387350"/>
              <a:gd name="connsiteX5" fmla="*/ 254000 w 2698750"/>
              <a:gd name="connsiteY5" fmla="*/ 285750 h 387350"/>
              <a:gd name="connsiteX6" fmla="*/ 273050 w 2698750"/>
              <a:gd name="connsiteY6" fmla="*/ 323850 h 387350"/>
              <a:gd name="connsiteX7" fmla="*/ 292100 w 2698750"/>
              <a:gd name="connsiteY7" fmla="*/ 330200 h 387350"/>
              <a:gd name="connsiteX8" fmla="*/ 336550 w 2698750"/>
              <a:gd name="connsiteY8" fmla="*/ 336550 h 387350"/>
              <a:gd name="connsiteX9" fmla="*/ 488950 w 2698750"/>
              <a:gd name="connsiteY9" fmla="*/ 355600 h 387350"/>
              <a:gd name="connsiteX10" fmla="*/ 508000 w 2698750"/>
              <a:gd name="connsiteY10" fmla="*/ 361950 h 387350"/>
              <a:gd name="connsiteX11" fmla="*/ 514350 w 2698750"/>
              <a:gd name="connsiteY11" fmla="*/ 381000 h 387350"/>
              <a:gd name="connsiteX12" fmla="*/ 539750 w 2698750"/>
              <a:gd name="connsiteY12" fmla="*/ 387350 h 387350"/>
              <a:gd name="connsiteX13" fmla="*/ 603250 w 2698750"/>
              <a:gd name="connsiteY13" fmla="*/ 381000 h 387350"/>
              <a:gd name="connsiteX14" fmla="*/ 641350 w 2698750"/>
              <a:gd name="connsiteY14" fmla="*/ 355600 h 387350"/>
              <a:gd name="connsiteX15" fmla="*/ 660400 w 2698750"/>
              <a:gd name="connsiteY15" fmla="*/ 349250 h 387350"/>
              <a:gd name="connsiteX16" fmla="*/ 984250 w 2698750"/>
              <a:gd name="connsiteY16" fmla="*/ 349250 h 387350"/>
              <a:gd name="connsiteX17" fmla="*/ 1022350 w 2698750"/>
              <a:gd name="connsiteY17" fmla="*/ 336550 h 387350"/>
              <a:gd name="connsiteX18" fmla="*/ 1041400 w 2698750"/>
              <a:gd name="connsiteY18" fmla="*/ 330200 h 387350"/>
              <a:gd name="connsiteX19" fmla="*/ 1060450 w 2698750"/>
              <a:gd name="connsiteY19" fmla="*/ 323850 h 387350"/>
              <a:gd name="connsiteX20" fmla="*/ 1162050 w 2698750"/>
              <a:gd name="connsiteY20" fmla="*/ 317500 h 387350"/>
              <a:gd name="connsiteX21" fmla="*/ 1181100 w 2698750"/>
              <a:gd name="connsiteY21" fmla="*/ 311150 h 387350"/>
              <a:gd name="connsiteX22" fmla="*/ 1200150 w 2698750"/>
              <a:gd name="connsiteY22" fmla="*/ 260350 h 387350"/>
              <a:gd name="connsiteX23" fmla="*/ 1346200 w 2698750"/>
              <a:gd name="connsiteY23" fmla="*/ 247650 h 387350"/>
              <a:gd name="connsiteX24" fmla="*/ 1358900 w 2698750"/>
              <a:gd name="connsiteY24" fmla="*/ 228600 h 387350"/>
              <a:gd name="connsiteX25" fmla="*/ 1441450 w 2698750"/>
              <a:gd name="connsiteY25" fmla="*/ 222250 h 387350"/>
              <a:gd name="connsiteX26" fmla="*/ 1447800 w 2698750"/>
              <a:gd name="connsiteY26" fmla="*/ 241300 h 387350"/>
              <a:gd name="connsiteX27" fmla="*/ 1460500 w 2698750"/>
              <a:gd name="connsiteY27" fmla="*/ 266700 h 387350"/>
              <a:gd name="connsiteX28" fmla="*/ 1466850 w 2698750"/>
              <a:gd name="connsiteY28" fmla="*/ 292100 h 387350"/>
              <a:gd name="connsiteX29" fmla="*/ 1485900 w 2698750"/>
              <a:gd name="connsiteY29" fmla="*/ 298450 h 387350"/>
              <a:gd name="connsiteX30" fmla="*/ 1524000 w 2698750"/>
              <a:gd name="connsiteY30" fmla="*/ 273050 h 387350"/>
              <a:gd name="connsiteX31" fmla="*/ 1536700 w 2698750"/>
              <a:gd name="connsiteY31" fmla="*/ 254000 h 387350"/>
              <a:gd name="connsiteX32" fmla="*/ 1543050 w 2698750"/>
              <a:gd name="connsiteY32" fmla="*/ 234950 h 387350"/>
              <a:gd name="connsiteX33" fmla="*/ 1562100 w 2698750"/>
              <a:gd name="connsiteY33" fmla="*/ 228600 h 387350"/>
              <a:gd name="connsiteX34" fmla="*/ 1739900 w 2698750"/>
              <a:gd name="connsiteY34" fmla="*/ 234950 h 387350"/>
              <a:gd name="connsiteX35" fmla="*/ 1746250 w 2698750"/>
              <a:gd name="connsiteY35" fmla="*/ 254000 h 387350"/>
              <a:gd name="connsiteX36" fmla="*/ 1771650 w 2698750"/>
              <a:gd name="connsiteY36" fmla="*/ 292100 h 387350"/>
              <a:gd name="connsiteX37" fmla="*/ 1860550 w 2698750"/>
              <a:gd name="connsiteY37" fmla="*/ 285750 h 387350"/>
              <a:gd name="connsiteX38" fmla="*/ 1898650 w 2698750"/>
              <a:gd name="connsiteY38" fmla="*/ 273050 h 387350"/>
              <a:gd name="connsiteX39" fmla="*/ 1949450 w 2698750"/>
              <a:gd name="connsiteY39" fmla="*/ 241300 h 387350"/>
              <a:gd name="connsiteX40" fmla="*/ 1968500 w 2698750"/>
              <a:gd name="connsiteY40" fmla="*/ 234950 h 387350"/>
              <a:gd name="connsiteX41" fmla="*/ 1987550 w 2698750"/>
              <a:gd name="connsiteY41" fmla="*/ 228600 h 387350"/>
              <a:gd name="connsiteX42" fmla="*/ 2006600 w 2698750"/>
              <a:gd name="connsiteY42" fmla="*/ 209550 h 387350"/>
              <a:gd name="connsiteX43" fmla="*/ 2070100 w 2698750"/>
              <a:gd name="connsiteY43" fmla="*/ 190500 h 387350"/>
              <a:gd name="connsiteX44" fmla="*/ 2114550 w 2698750"/>
              <a:gd name="connsiteY44" fmla="*/ 177800 h 387350"/>
              <a:gd name="connsiteX45" fmla="*/ 2133600 w 2698750"/>
              <a:gd name="connsiteY45" fmla="*/ 165100 h 387350"/>
              <a:gd name="connsiteX46" fmla="*/ 2152650 w 2698750"/>
              <a:gd name="connsiteY46" fmla="*/ 146050 h 387350"/>
              <a:gd name="connsiteX47" fmla="*/ 2178050 w 2698750"/>
              <a:gd name="connsiteY47" fmla="*/ 139700 h 387350"/>
              <a:gd name="connsiteX48" fmla="*/ 2197100 w 2698750"/>
              <a:gd name="connsiteY48" fmla="*/ 133350 h 387350"/>
              <a:gd name="connsiteX49" fmla="*/ 2209800 w 2698750"/>
              <a:gd name="connsiteY49" fmla="*/ 114300 h 387350"/>
              <a:gd name="connsiteX50" fmla="*/ 2247900 w 2698750"/>
              <a:gd name="connsiteY50" fmla="*/ 82550 h 387350"/>
              <a:gd name="connsiteX51" fmla="*/ 2266950 w 2698750"/>
              <a:gd name="connsiteY51" fmla="*/ 76200 h 387350"/>
              <a:gd name="connsiteX52" fmla="*/ 2286000 w 2698750"/>
              <a:gd name="connsiteY52" fmla="*/ 63500 h 387350"/>
              <a:gd name="connsiteX53" fmla="*/ 2330450 w 2698750"/>
              <a:gd name="connsiteY53" fmla="*/ 50800 h 387350"/>
              <a:gd name="connsiteX54" fmla="*/ 2349500 w 2698750"/>
              <a:gd name="connsiteY54" fmla="*/ 44450 h 387350"/>
              <a:gd name="connsiteX55" fmla="*/ 2387600 w 2698750"/>
              <a:gd name="connsiteY55" fmla="*/ 19050 h 387350"/>
              <a:gd name="connsiteX56" fmla="*/ 2457450 w 2698750"/>
              <a:gd name="connsiteY56" fmla="*/ 6350 h 387350"/>
              <a:gd name="connsiteX57" fmla="*/ 2495550 w 2698750"/>
              <a:gd name="connsiteY57" fmla="*/ 0 h 387350"/>
              <a:gd name="connsiteX58" fmla="*/ 2628900 w 2698750"/>
              <a:gd name="connsiteY58" fmla="*/ 12700 h 387350"/>
              <a:gd name="connsiteX59" fmla="*/ 2667000 w 2698750"/>
              <a:gd name="connsiteY59" fmla="*/ 31750 h 387350"/>
              <a:gd name="connsiteX60" fmla="*/ 2686050 w 2698750"/>
              <a:gd name="connsiteY60" fmla="*/ 38100 h 387350"/>
              <a:gd name="connsiteX61" fmla="*/ 2698750 w 2698750"/>
              <a:gd name="connsiteY61" fmla="*/ 44450 h 38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698750" h="387350">
                <a:moveTo>
                  <a:pt x="0" y="209550"/>
                </a:moveTo>
                <a:cubicBezTo>
                  <a:pt x="33867" y="211667"/>
                  <a:pt x="67667" y="215900"/>
                  <a:pt x="101600" y="215900"/>
                </a:cubicBezTo>
                <a:cubicBezTo>
                  <a:pt x="263306" y="215900"/>
                  <a:pt x="88556" y="200340"/>
                  <a:pt x="228600" y="215900"/>
                </a:cubicBezTo>
                <a:cubicBezTo>
                  <a:pt x="230717" y="222250"/>
                  <a:pt x="233327" y="228456"/>
                  <a:pt x="234950" y="234950"/>
                </a:cubicBezTo>
                <a:cubicBezTo>
                  <a:pt x="237568" y="245421"/>
                  <a:pt x="237510" y="256594"/>
                  <a:pt x="241300" y="266700"/>
                </a:cubicBezTo>
                <a:cubicBezTo>
                  <a:pt x="243980" y="273846"/>
                  <a:pt x="250587" y="278924"/>
                  <a:pt x="254000" y="285750"/>
                </a:cubicBezTo>
                <a:cubicBezTo>
                  <a:pt x="261669" y="301088"/>
                  <a:pt x="257885" y="311718"/>
                  <a:pt x="273050" y="323850"/>
                </a:cubicBezTo>
                <a:cubicBezTo>
                  <a:pt x="278277" y="328031"/>
                  <a:pt x="285536" y="328887"/>
                  <a:pt x="292100" y="330200"/>
                </a:cubicBezTo>
                <a:cubicBezTo>
                  <a:pt x="306776" y="333135"/>
                  <a:pt x="321733" y="334433"/>
                  <a:pt x="336550" y="336550"/>
                </a:cubicBezTo>
                <a:cubicBezTo>
                  <a:pt x="410851" y="361317"/>
                  <a:pt x="361284" y="348507"/>
                  <a:pt x="488950" y="355600"/>
                </a:cubicBezTo>
                <a:cubicBezTo>
                  <a:pt x="495300" y="357717"/>
                  <a:pt x="503267" y="357217"/>
                  <a:pt x="508000" y="361950"/>
                </a:cubicBezTo>
                <a:cubicBezTo>
                  <a:pt x="512733" y="366683"/>
                  <a:pt x="509123" y="376819"/>
                  <a:pt x="514350" y="381000"/>
                </a:cubicBezTo>
                <a:cubicBezTo>
                  <a:pt x="521165" y="386452"/>
                  <a:pt x="531283" y="385233"/>
                  <a:pt x="539750" y="387350"/>
                </a:cubicBezTo>
                <a:cubicBezTo>
                  <a:pt x="560917" y="385233"/>
                  <a:pt x="582946" y="387345"/>
                  <a:pt x="603250" y="381000"/>
                </a:cubicBezTo>
                <a:cubicBezTo>
                  <a:pt x="617819" y="376447"/>
                  <a:pt x="626870" y="360427"/>
                  <a:pt x="641350" y="355600"/>
                </a:cubicBezTo>
                <a:lnTo>
                  <a:pt x="660400" y="349250"/>
                </a:lnTo>
                <a:cubicBezTo>
                  <a:pt x="729529" y="351118"/>
                  <a:pt x="891345" y="363186"/>
                  <a:pt x="984250" y="349250"/>
                </a:cubicBezTo>
                <a:cubicBezTo>
                  <a:pt x="997489" y="347264"/>
                  <a:pt x="1009650" y="340783"/>
                  <a:pt x="1022350" y="336550"/>
                </a:cubicBezTo>
                <a:lnTo>
                  <a:pt x="1041400" y="330200"/>
                </a:lnTo>
                <a:cubicBezTo>
                  <a:pt x="1047750" y="328083"/>
                  <a:pt x="1053770" y="324268"/>
                  <a:pt x="1060450" y="323850"/>
                </a:cubicBezTo>
                <a:lnTo>
                  <a:pt x="1162050" y="317500"/>
                </a:lnTo>
                <a:cubicBezTo>
                  <a:pt x="1168400" y="315383"/>
                  <a:pt x="1177387" y="316719"/>
                  <a:pt x="1181100" y="311150"/>
                </a:cubicBezTo>
                <a:cubicBezTo>
                  <a:pt x="1183645" y="307332"/>
                  <a:pt x="1185212" y="263338"/>
                  <a:pt x="1200150" y="260350"/>
                </a:cubicBezTo>
                <a:cubicBezTo>
                  <a:pt x="1248068" y="250766"/>
                  <a:pt x="1346200" y="247650"/>
                  <a:pt x="1346200" y="247650"/>
                </a:cubicBezTo>
                <a:cubicBezTo>
                  <a:pt x="1350433" y="241300"/>
                  <a:pt x="1353504" y="233996"/>
                  <a:pt x="1358900" y="228600"/>
                </a:cubicBezTo>
                <a:cubicBezTo>
                  <a:pt x="1384513" y="202987"/>
                  <a:pt x="1401397" y="218245"/>
                  <a:pt x="1441450" y="222250"/>
                </a:cubicBezTo>
                <a:cubicBezTo>
                  <a:pt x="1443567" y="228600"/>
                  <a:pt x="1445163" y="235148"/>
                  <a:pt x="1447800" y="241300"/>
                </a:cubicBezTo>
                <a:cubicBezTo>
                  <a:pt x="1451529" y="250001"/>
                  <a:pt x="1457176" y="257837"/>
                  <a:pt x="1460500" y="266700"/>
                </a:cubicBezTo>
                <a:cubicBezTo>
                  <a:pt x="1463564" y="274872"/>
                  <a:pt x="1461398" y="285285"/>
                  <a:pt x="1466850" y="292100"/>
                </a:cubicBezTo>
                <a:cubicBezTo>
                  <a:pt x="1471031" y="297327"/>
                  <a:pt x="1479550" y="296333"/>
                  <a:pt x="1485900" y="298450"/>
                </a:cubicBezTo>
                <a:cubicBezTo>
                  <a:pt x="1509379" y="290624"/>
                  <a:pt x="1505705" y="295004"/>
                  <a:pt x="1524000" y="273050"/>
                </a:cubicBezTo>
                <a:cubicBezTo>
                  <a:pt x="1528886" y="267187"/>
                  <a:pt x="1533287" y="260826"/>
                  <a:pt x="1536700" y="254000"/>
                </a:cubicBezTo>
                <a:cubicBezTo>
                  <a:pt x="1539693" y="248013"/>
                  <a:pt x="1538317" y="239683"/>
                  <a:pt x="1543050" y="234950"/>
                </a:cubicBezTo>
                <a:cubicBezTo>
                  <a:pt x="1547783" y="230217"/>
                  <a:pt x="1555750" y="230717"/>
                  <a:pt x="1562100" y="228600"/>
                </a:cubicBezTo>
                <a:cubicBezTo>
                  <a:pt x="1621367" y="230717"/>
                  <a:pt x="1681152" y="226847"/>
                  <a:pt x="1739900" y="234950"/>
                </a:cubicBezTo>
                <a:cubicBezTo>
                  <a:pt x="1746531" y="235865"/>
                  <a:pt x="1742999" y="248149"/>
                  <a:pt x="1746250" y="254000"/>
                </a:cubicBezTo>
                <a:cubicBezTo>
                  <a:pt x="1753663" y="267343"/>
                  <a:pt x="1771650" y="292100"/>
                  <a:pt x="1771650" y="292100"/>
                </a:cubicBezTo>
                <a:cubicBezTo>
                  <a:pt x="1801283" y="289983"/>
                  <a:pt x="1831170" y="290157"/>
                  <a:pt x="1860550" y="285750"/>
                </a:cubicBezTo>
                <a:cubicBezTo>
                  <a:pt x="1873789" y="283764"/>
                  <a:pt x="1898650" y="273050"/>
                  <a:pt x="1898650" y="273050"/>
                </a:cubicBezTo>
                <a:cubicBezTo>
                  <a:pt x="1918776" y="242861"/>
                  <a:pt x="1904110" y="256413"/>
                  <a:pt x="1949450" y="241300"/>
                </a:cubicBezTo>
                <a:lnTo>
                  <a:pt x="1968500" y="234950"/>
                </a:lnTo>
                <a:lnTo>
                  <a:pt x="1987550" y="228600"/>
                </a:lnTo>
                <a:cubicBezTo>
                  <a:pt x="1993900" y="222250"/>
                  <a:pt x="1998750" y="213911"/>
                  <a:pt x="2006600" y="209550"/>
                </a:cubicBezTo>
                <a:cubicBezTo>
                  <a:pt x="2022578" y="200673"/>
                  <a:pt x="2051532" y="195805"/>
                  <a:pt x="2070100" y="190500"/>
                </a:cubicBezTo>
                <a:cubicBezTo>
                  <a:pt x="2133869" y="172280"/>
                  <a:pt x="2035145" y="197651"/>
                  <a:pt x="2114550" y="177800"/>
                </a:cubicBezTo>
                <a:cubicBezTo>
                  <a:pt x="2120900" y="173567"/>
                  <a:pt x="2127737" y="169986"/>
                  <a:pt x="2133600" y="165100"/>
                </a:cubicBezTo>
                <a:cubicBezTo>
                  <a:pt x="2140499" y="159351"/>
                  <a:pt x="2144853" y="150505"/>
                  <a:pt x="2152650" y="146050"/>
                </a:cubicBezTo>
                <a:cubicBezTo>
                  <a:pt x="2160227" y="141720"/>
                  <a:pt x="2169659" y="142098"/>
                  <a:pt x="2178050" y="139700"/>
                </a:cubicBezTo>
                <a:cubicBezTo>
                  <a:pt x="2184486" y="137861"/>
                  <a:pt x="2190750" y="135467"/>
                  <a:pt x="2197100" y="133350"/>
                </a:cubicBezTo>
                <a:cubicBezTo>
                  <a:pt x="2201333" y="127000"/>
                  <a:pt x="2204914" y="120163"/>
                  <a:pt x="2209800" y="114300"/>
                </a:cubicBezTo>
                <a:cubicBezTo>
                  <a:pt x="2219831" y="102263"/>
                  <a:pt x="2233629" y="89686"/>
                  <a:pt x="2247900" y="82550"/>
                </a:cubicBezTo>
                <a:cubicBezTo>
                  <a:pt x="2253887" y="79557"/>
                  <a:pt x="2260963" y="79193"/>
                  <a:pt x="2266950" y="76200"/>
                </a:cubicBezTo>
                <a:cubicBezTo>
                  <a:pt x="2273776" y="72787"/>
                  <a:pt x="2279174" y="66913"/>
                  <a:pt x="2286000" y="63500"/>
                </a:cubicBezTo>
                <a:cubicBezTo>
                  <a:pt x="2296150" y="58425"/>
                  <a:pt x="2320955" y="53513"/>
                  <a:pt x="2330450" y="50800"/>
                </a:cubicBezTo>
                <a:cubicBezTo>
                  <a:pt x="2336886" y="48961"/>
                  <a:pt x="2343649" y="47701"/>
                  <a:pt x="2349500" y="44450"/>
                </a:cubicBezTo>
                <a:cubicBezTo>
                  <a:pt x="2362843" y="37037"/>
                  <a:pt x="2373120" y="23877"/>
                  <a:pt x="2387600" y="19050"/>
                </a:cubicBezTo>
                <a:cubicBezTo>
                  <a:pt x="2424952" y="6599"/>
                  <a:pt x="2394623" y="15325"/>
                  <a:pt x="2457450" y="6350"/>
                </a:cubicBezTo>
                <a:cubicBezTo>
                  <a:pt x="2470196" y="4529"/>
                  <a:pt x="2482850" y="2117"/>
                  <a:pt x="2495550" y="0"/>
                </a:cubicBezTo>
                <a:cubicBezTo>
                  <a:pt x="2534220" y="2762"/>
                  <a:pt x="2587867" y="4493"/>
                  <a:pt x="2628900" y="12700"/>
                </a:cubicBezTo>
                <a:cubicBezTo>
                  <a:pt x="2655501" y="18020"/>
                  <a:pt x="2642026" y="19263"/>
                  <a:pt x="2667000" y="31750"/>
                </a:cubicBezTo>
                <a:cubicBezTo>
                  <a:pt x="2672987" y="34743"/>
                  <a:pt x="2679835" y="35614"/>
                  <a:pt x="2686050" y="38100"/>
                </a:cubicBezTo>
                <a:cubicBezTo>
                  <a:pt x="2690444" y="39858"/>
                  <a:pt x="2694517" y="42333"/>
                  <a:pt x="2698750" y="44450"/>
                </a:cubicBezTo>
              </a:path>
            </a:pathLst>
          </a:custGeom>
          <a:ln w="76200">
            <a:solidFill>
              <a:srgbClr val="FACB04">
                <a:alpha val="65098"/>
              </a:srgbClr>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p>
        </p:txBody>
      </p:sp>
      <p:sp>
        <p:nvSpPr>
          <p:cNvPr id="9" name="Callout: Line with No Border 8">
            <a:extLst>
              <a:ext uri="{FF2B5EF4-FFF2-40B4-BE49-F238E27FC236}">
                <a16:creationId xmlns:a16="http://schemas.microsoft.com/office/drawing/2014/main" xmlns="" id="{6518CA93-90B7-4080-ACB0-6ED558539C7D}"/>
              </a:ext>
            </a:extLst>
          </p:cNvPr>
          <p:cNvSpPr/>
          <p:nvPr/>
        </p:nvSpPr>
        <p:spPr>
          <a:xfrm>
            <a:off x="7778749" y="4457701"/>
            <a:ext cx="1886246" cy="510210"/>
          </a:xfrm>
          <a:prstGeom prst="callout1">
            <a:avLst>
              <a:gd name="adj1" fmla="val 104032"/>
              <a:gd name="adj2" fmla="val 28080"/>
              <a:gd name="adj3" fmla="val 235334"/>
              <a:gd name="adj4" fmla="val 57374"/>
            </a:avLst>
          </a:prstGeom>
          <a:ln w="31750">
            <a:headEnd type="none"/>
            <a:tailEnd type="triangl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Peak Demand Reduction</a:t>
            </a:r>
          </a:p>
        </p:txBody>
      </p:sp>
      <p:sp>
        <p:nvSpPr>
          <p:cNvPr id="11" name="Arrow: Up-Down 10">
            <a:extLst>
              <a:ext uri="{FF2B5EF4-FFF2-40B4-BE49-F238E27FC236}">
                <a16:creationId xmlns:a16="http://schemas.microsoft.com/office/drawing/2014/main" xmlns="" id="{AD565442-84CA-4945-AB11-9BE8DF19A2EA}"/>
              </a:ext>
            </a:extLst>
          </p:cNvPr>
          <p:cNvSpPr/>
          <p:nvPr/>
        </p:nvSpPr>
        <p:spPr>
          <a:xfrm>
            <a:off x="8846704" y="5473804"/>
            <a:ext cx="144896" cy="365882"/>
          </a:xfrm>
          <a:prstGeom prst="up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73972BEF-9900-49E7-AC00-3238B9B005EE}"/>
              </a:ext>
            </a:extLst>
          </p:cNvPr>
          <p:cNvSpPr txBox="1"/>
          <p:nvPr/>
        </p:nvSpPr>
        <p:spPr>
          <a:xfrm>
            <a:off x="772424" y="3189586"/>
            <a:ext cx="5663821" cy="646331"/>
          </a:xfrm>
          <a:prstGeom prst="rect">
            <a:avLst/>
          </a:prstGeom>
          <a:noFill/>
        </p:spPr>
        <p:txBody>
          <a:bodyPr wrap="square" rtlCol="0">
            <a:spAutoFit/>
          </a:bodyPr>
          <a:lstStyle/>
          <a:p>
            <a:r>
              <a:rPr lang="en-US" sz="2000" b="1" dirty="0">
                <a:solidFill>
                  <a:schemeClr val="tx1">
                    <a:lumMod val="75000"/>
                    <a:lumOff val="25000"/>
                  </a:schemeClr>
                </a:solidFill>
                <a:latin typeface="Roboto Slab"/>
              </a:rPr>
              <a:t>Green Mountain Power eCharger Pilot</a:t>
            </a:r>
          </a:p>
          <a:p>
            <a:r>
              <a:rPr lang="en-US" sz="1600" b="1" dirty="0">
                <a:solidFill>
                  <a:schemeClr val="tx1">
                    <a:lumMod val="75000"/>
                    <a:lumOff val="25000"/>
                  </a:schemeClr>
                </a:solidFill>
                <a:latin typeface="Roboto Slab"/>
              </a:rPr>
              <a:t>August 2018 Demand Reduction Event</a:t>
            </a:r>
          </a:p>
        </p:txBody>
      </p:sp>
      <p:sp>
        <p:nvSpPr>
          <p:cNvPr id="10" name="TextBox 9">
            <a:extLst>
              <a:ext uri="{FF2B5EF4-FFF2-40B4-BE49-F238E27FC236}">
                <a16:creationId xmlns:a16="http://schemas.microsoft.com/office/drawing/2014/main" xmlns="" id="{7E34E7C6-28E6-4524-A97A-4A6D4C21ED7B}"/>
              </a:ext>
            </a:extLst>
          </p:cNvPr>
          <p:cNvSpPr txBox="1"/>
          <p:nvPr/>
        </p:nvSpPr>
        <p:spPr>
          <a:xfrm>
            <a:off x="9454015" y="6337845"/>
            <a:ext cx="2267703" cy="300165"/>
          </a:xfrm>
          <a:prstGeom prst="rect">
            <a:avLst/>
          </a:prstGeom>
        </p:spPr>
        <p:txBody>
          <a:bodyPr vert="horz" wrap="square" lIns="91440" tIns="45720" rIns="91440" bIns="45720" rtlCol="0" anchor="ctr">
            <a:normAutofit/>
          </a:bodyPr>
          <a:lstStyle/>
          <a:p>
            <a:pPr algn="r">
              <a:spcBef>
                <a:spcPct val="20000"/>
              </a:spcBef>
            </a:pPr>
            <a:r>
              <a:rPr lang="en-US" sz="1200" i="1" dirty="0">
                <a:solidFill>
                  <a:schemeClr val="bg1">
                    <a:lumMod val="50000"/>
                  </a:schemeClr>
                </a:solidFill>
                <a:latin typeface="Helvetica Light"/>
                <a:cs typeface="Helvetica Light"/>
              </a:rPr>
              <a:t>GMP VT PUC Presentation</a:t>
            </a:r>
          </a:p>
        </p:txBody>
      </p:sp>
      <p:sp>
        <p:nvSpPr>
          <p:cNvPr id="4" name="Rectangle 3">
            <a:extLst>
              <a:ext uri="{FF2B5EF4-FFF2-40B4-BE49-F238E27FC236}">
                <a16:creationId xmlns:a16="http://schemas.microsoft.com/office/drawing/2014/main" xmlns="" id="{7DF6EAC1-C431-410B-869D-753A3C76D141}"/>
              </a:ext>
            </a:extLst>
          </p:cNvPr>
          <p:cNvSpPr/>
          <p:nvPr/>
        </p:nvSpPr>
        <p:spPr>
          <a:xfrm>
            <a:off x="8288215" y="3266219"/>
            <a:ext cx="3702668" cy="2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29327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xmlns="" id="{4C880161-1B72-49E8-89B1-F46FCA7A4FDB}"/>
              </a:ext>
            </a:extLst>
          </p:cNvPr>
          <p:cNvSpPr>
            <a:spLocks noGrp="1"/>
          </p:cNvSpPr>
          <p:nvPr>
            <p:ph type="subTitle" idx="1"/>
          </p:nvPr>
        </p:nvSpPr>
        <p:spPr/>
        <p:txBody>
          <a:bodyPr/>
          <a:lstStyle/>
          <a:p>
            <a:endParaRPr lang="en-US"/>
          </a:p>
        </p:txBody>
      </p:sp>
      <p:sp>
        <p:nvSpPr>
          <p:cNvPr id="6" name="Title 5">
            <a:extLst>
              <a:ext uri="{FF2B5EF4-FFF2-40B4-BE49-F238E27FC236}">
                <a16:creationId xmlns:a16="http://schemas.microsoft.com/office/drawing/2014/main" xmlns="" id="{C53CED00-379F-45F2-804A-6F3F296AB9AE}"/>
              </a:ext>
            </a:extLst>
          </p:cNvPr>
          <p:cNvSpPr>
            <a:spLocks noGrp="1"/>
          </p:cNvSpPr>
          <p:nvPr>
            <p:ph type="title"/>
          </p:nvPr>
        </p:nvSpPr>
        <p:spPr/>
        <p:txBody>
          <a:bodyPr/>
          <a:lstStyle/>
          <a:p>
            <a:r>
              <a:rPr lang="en-US"/>
              <a:t>Accelerating EV Adoption</a:t>
            </a:r>
          </a:p>
        </p:txBody>
      </p:sp>
      <p:sp>
        <p:nvSpPr>
          <p:cNvPr id="4" name="Slide Number Placeholder 3">
            <a:extLst>
              <a:ext uri="{FF2B5EF4-FFF2-40B4-BE49-F238E27FC236}">
                <a16:creationId xmlns:a16="http://schemas.microsoft.com/office/drawing/2014/main" xmlns="" id="{806272F7-025B-452D-AE1A-94A401B66ECA}"/>
              </a:ext>
            </a:extLst>
          </p:cNvPr>
          <p:cNvSpPr>
            <a:spLocks noGrp="1"/>
          </p:cNvSpPr>
          <p:nvPr>
            <p:ph type="sldNum" sz="quarter" idx="4294967295"/>
          </p:nvPr>
        </p:nvSpPr>
        <p:spPr>
          <a:xfrm>
            <a:off x="9448800" y="6499225"/>
            <a:ext cx="2743200" cy="365125"/>
          </a:xfrm>
        </p:spPr>
        <p:txBody>
          <a:bodyPr/>
          <a:lstStyle/>
          <a:p>
            <a:fld id="{21F9DCCC-A49A-E045-B4F4-7C6903B0EA14}" type="slidenum">
              <a:rPr lang="en-US" smtClean="0"/>
              <a:t>25</a:t>
            </a:fld>
            <a:endParaRPr lang="en-US"/>
          </a:p>
        </p:txBody>
      </p:sp>
    </p:spTree>
    <p:extLst>
      <p:ext uri="{BB962C8B-B14F-4D97-AF65-F5344CB8AC3E}">
        <p14:creationId xmlns:p14="http://schemas.microsoft.com/office/powerpoint/2010/main" val="35106858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10D9F37D-1059-44B6-917E-B5844E8A1E8C}"/>
              </a:ext>
            </a:extLst>
          </p:cNvPr>
          <p:cNvSpPr>
            <a:spLocks noGrp="1"/>
          </p:cNvSpPr>
          <p:nvPr>
            <p:ph type="title"/>
          </p:nvPr>
        </p:nvSpPr>
        <p:spPr/>
        <p:txBody>
          <a:bodyPr/>
          <a:lstStyle/>
          <a:p>
            <a:r>
              <a:rPr lang="en-US"/>
              <a:t>Vermont Barriers to EV Ownership</a:t>
            </a:r>
          </a:p>
        </p:txBody>
      </p:sp>
      <p:graphicFrame>
        <p:nvGraphicFramePr>
          <p:cNvPr id="6" name="Picture Placeholder 5">
            <a:extLst>
              <a:ext uri="{FF2B5EF4-FFF2-40B4-BE49-F238E27FC236}">
                <a16:creationId xmlns:a16="http://schemas.microsoft.com/office/drawing/2014/main" xmlns="" id="{4424F731-D836-4CD5-B254-12C9D292987D}"/>
              </a:ext>
            </a:extLst>
          </p:cNvPr>
          <p:cNvGraphicFramePr>
            <a:graphicFrameLocks noGrp="1"/>
          </p:cNvGraphicFramePr>
          <p:nvPr>
            <p:ph idx="1"/>
            <p:extLst>
              <p:ext uri="{D42A27DB-BD31-4B8C-83A1-F6EECF244321}">
                <p14:modId xmlns:p14="http://schemas.microsoft.com/office/powerpoint/2010/main" val="2245283573"/>
              </p:ext>
            </p:extLst>
          </p:nvPr>
        </p:nvGraphicFramePr>
        <p:xfrm>
          <a:off x="423863" y="2079862"/>
          <a:ext cx="11268075" cy="465202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2">
            <a:extLst>
              <a:ext uri="{FF2B5EF4-FFF2-40B4-BE49-F238E27FC236}">
                <a16:creationId xmlns:a16="http://schemas.microsoft.com/office/drawing/2014/main" xmlns="" id="{BDCE28DB-4EED-4970-8A49-E8C78B579C9C}"/>
              </a:ext>
            </a:extLst>
          </p:cNvPr>
          <p:cNvSpPr txBox="1">
            <a:spLocks/>
          </p:cNvSpPr>
          <p:nvPr/>
        </p:nvSpPr>
        <p:spPr>
          <a:xfrm>
            <a:off x="423863" y="1528550"/>
            <a:ext cx="11231323" cy="447140"/>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200" b="1">
                <a:solidFill>
                  <a:schemeClr val="accent3"/>
                </a:solidFill>
              </a:rPr>
              <a:t>Price mentioned more than twice as often as any other barrier</a:t>
            </a:r>
          </a:p>
        </p:txBody>
      </p:sp>
      <p:sp>
        <p:nvSpPr>
          <p:cNvPr id="8" name="TextBox 7">
            <a:extLst>
              <a:ext uri="{FF2B5EF4-FFF2-40B4-BE49-F238E27FC236}">
                <a16:creationId xmlns:a16="http://schemas.microsoft.com/office/drawing/2014/main" xmlns="" id="{3B3B8D1C-3BC5-4879-BAA7-C03903E8EC5C}"/>
              </a:ext>
            </a:extLst>
          </p:cNvPr>
          <p:cNvSpPr txBox="1"/>
          <p:nvPr/>
        </p:nvSpPr>
        <p:spPr>
          <a:xfrm>
            <a:off x="9805962" y="6189072"/>
            <a:ext cx="1904999" cy="381000"/>
          </a:xfrm>
          <a:prstGeom prst="rect">
            <a:avLst/>
          </a:prstGeom>
        </p:spPr>
        <p:txBody>
          <a:bodyPr vert="horz" wrap="square" lIns="91440" tIns="45720" rIns="91440" bIns="45720" rtlCol="0" anchor="ctr">
            <a:normAutofit/>
          </a:bodyPr>
          <a:lstStyle/>
          <a:p>
            <a:pPr algn="r">
              <a:spcBef>
                <a:spcPct val="20000"/>
              </a:spcBef>
            </a:pPr>
            <a:r>
              <a:rPr lang="en-US" sz="1200" i="1">
                <a:solidFill>
                  <a:schemeClr val="bg1">
                    <a:lumMod val="50000"/>
                  </a:schemeClr>
                </a:solidFill>
                <a:latin typeface="Helvetica Light"/>
                <a:cs typeface="Helvetica Light"/>
              </a:rPr>
              <a:t>VEIC 2016</a:t>
            </a:r>
          </a:p>
        </p:txBody>
      </p:sp>
    </p:spTree>
    <p:extLst>
      <p:ext uri="{BB962C8B-B14F-4D97-AF65-F5344CB8AC3E}">
        <p14:creationId xmlns:p14="http://schemas.microsoft.com/office/powerpoint/2010/main" val="1663312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11">
            <a:extLst>
              <a:ext uri="{FF2B5EF4-FFF2-40B4-BE49-F238E27FC236}">
                <a16:creationId xmlns:a16="http://schemas.microsoft.com/office/drawing/2014/main" xmlns="" id="{7F0ACE12-2791-431F-B58F-1D110D63EB8B}"/>
              </a:ext>
            </a:extLst>
          </p:cNvPr>
          <p:cNvGraphicFramePr>
            <a:graphicFrameLocks noGrp="1"/>
          </p:cNvGraphicFramePr>
          <p:nvPr>
            <p:ph idx="1"/>
            <p:extLst>
              <p:ext uri="{D42A27DB-BD31-4B8C-83A1-F6EECF244321}">
                <p14:modId xmlns:p14="http://schemas.microsoft.com/office/powerpoint/2010/main" val="3429363016"/>
              </p:ext>
            </p:extLst>
          </p:nvPr>
        </p:nvGraphicFramePr>
        <p:xfrm>
          <a:off x="481039" y="1807615"/>
          <a:ext cx="11268075" cy="4878388"/>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xmlns="" id="{10D9F37D-1059-44B6-917E-B5844E8A1E8C}"/>
              </a:ext>
            </a:extLst>
          </p:cNvPr>
          <p:cNvSpPr>
            <a:spLocks noGrp="1"/>
          </p:cNvSpPr>
          <p:nvPr>
            <p:ph type="title"/>
          </p:nvPr>
        </p:nvSpPr>
        <p:spPr/>
        <p:txBody>
          <a:bodyPr/>
          <a:lstStyle/>
          <a:p>
            <a:r>
              <a:rPr lang="en-US"/>
              <a:t>Vermont Barriers to EV Ownership</a:t>
            </a:r>
          </a:p>
        </p:txBody>
      </p:sp>
      <p:sp>
        <p:nvSpPr>
          <p:cNvPr id="7" name="Text Placeholder 2">
            <a:extLst>
              <a:ext uri="{FF2B5EF4-FFF2-40B4-BE49-F238E27FC236}">
                <a16:creationId xmlns:a16="http://schemas.microsoft.com/office/drawing/2014/main" xmlns="" id="{BDCE28DB-4EED-4970-8A49-E8C78B579C9C}"/>
              </a:ext>
            </a:extLst>
          </p:cNvPr>
          <p:cNvSpPr txBox="1">
            <a:spLocks/>
          </p:cNvSpPr>
          <p:nvPr/>
        </p:nvSpPr>
        <p:spPr>
          <a:xfrm>
            <a:off x="423863" y="1528550"/>
            <a:ext cx="11231323" cy="447140"/>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defRPr sz="1400" b="0" i="0" u="none" strike="noStrike" kern="1200" spc="0" baseline="0">
                <a:solidFill>
                  <a:srgbClr val="000000">
                    <a:lumMod val="65000"/>
                    <a:lumOff val="35000"/>
                  </a:srgbClr>
                </a:solidFill>
                <a:latin typeface="+mn-lt"/>
                <a:ea typeface="+mn-ea"/>
                <a:cs typeface="+mn-cs"/>
              </a:defRPr>
            </a:pPr>
            <a:r>
              <a:rPr lang="en-US" sz="2400" b="1">
                <a:solidFill>
                  <a:srgbClr val="000000">
                    <a:lumMod val="65000"/>
                    <a:lumOff val="35000"/>
                  </a:srgbClr>
                </a:solidFill>
              </a:rPr>
              <a:t>EV Price Barrier Ranking by Household Income</a:t>
            </a:r>
          </a:p>
        </p:txBody>
      </p:sp>
      <p:sp>
        <p:nvSpPr>
          <p:cNvPr id="8" name="TextBox 7">
            <a:extLst>
              <a:ext uri="{FF2B5EF4-FFF2-40B4-BE49-F238E27FC236}">
                <a16:creationId xmlns:a16="http://schemas.microsoft.com/office/drawing/2014/main" xmlns="" id="{3B3B8D1C-3BC5-4879-BAA7-C03903E8EC5C}"/>
              </a:ext>
            </a:extLst>
          </p:cNvPr>
          <p:cNvSpPr txBox="1"/>
          <p:nvPr/>
        </p:nvSpPr>
        <p:spPr>
          <a:xfrm>
            <a:off x="9805962" y="6189072"/>
            <a:ext cx="1904999" cy="381000"/>
          </a:xfrm>
          <a:prstGeom prst="rect">
            <a:avLst/>
          </a:prstGeom>
        </p:spPr>
        <p:txBody>
          <a:bodyPr vert="horz" wrap="square" lIns="91440" tIns="45720" rIns="91440" bIns="45720" rtlCol="0" anchor="ctr">
            <a:normAutofit/>
          </a:bodyPr>
          <a:lstStyle/>
          <a:p>
            <a:pPr algn="r">
              <a:spcBef>
                <a:spcPct val="20000"/>
              </a:spcBef>
            </a:pPr>
            <a:r>
              <a:rPr lang="en-US" sz="1200" i="1">
                <a:solidFill>
                  <a:schemeClr val="bg1">
                    <a:lumMod val="50000"/>
                  </a:schemeClr>
                </a:solidFill>
                <a:latin typeface="Helvetica Light"/>
                <a:cs typeface="Helvetica Light"/>
              </a:rPr>
              <a:t>VEIC 2016</a:t>
            </a:r>
          </a:p>
        </p:txBody>
      </p:sp>
      <p:sp>
        <p:nvSpPr>
          <p:cNvPr id="2" name="Callout: Line with No Border 1">
            <a:extLst>
              <a:ext uri="{FF2B5EF4-FFF2-40B4-BE49-F238E27FC236}">
                <a16:creationId xmlns:a16="http://schemas.microsoft.com/office/drawing/2014/main" xmlns="" id="{6AE4F69C-A89C-43E0-AEA9-49530701A523}"/>
              </a:ext>
            </a:extLst>
          </p:cNvPr>
          <p:cNvSpPr/>
          <p:nvPr/>
        </p:nvSpPr>
        <p:spPr>
          <a:xfrm>
            <a:off x="8911987" y="2907285"/>
            <a:ext cx="3138985" cy="1825965"/>
          </a:xfrm>
          <a:prstGeom prst="callout1">
            <a:avLst>
              <a:gd name="adj1" fmla="val 48647"/>
              <a:gd name="adj2" fmla="val -3985"/>
              <a:gd name="adj3" fmla="val 99046"/>
              <a:gd name="adj4" fmla="val -47464"/>
            </a:avLst>
          </a:prstGeom>
          <a:solidFill>
            <a:schemeClr val="accent1">
              <a:alpha val="94000"/>
            </a:schemeClr>
          </a:solidFill>
          <a:ln w="50800">
            <a:solidFill>
              <a:schemeClr val="accent1">
                <a:shade val="50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t>Price was a top barrier for more than half of lower income households </a:t>
            </a:r>
          </a:p>
        </p:txBody>
      </p:sp>
      <p:sp>
        <p:nvSpPr>
          <p:cNvPr id="3" name="TextBox 2">
            <a:extLst>
              <a:ext uri="{FF2B5EF4-FFF2-40B4-BE49-F238E27FC236}">
                <a16:creationId xmlns:a16="http://schemas.microsoft.com/office/drawing/2014/main" xmlns="" id="{2CB98A6D-074D-49D5-99A4-EA0E3A096664}"/>
              </a:ext>
            </a:extLst>
          </p:cNvPr>
          <p:cNvSpPr txBox="1"/>
          <p:nvPr/>
        </p:nvSpPr>
        <p:spPr>
          <a:xfrm>
            <a:off x="374411" y="1518376"/>
            <a:ext cx="1469407" cy="707886"/>
          </a:xfrm>
          <a:prstGeom prst="rect">
            <a:avLst/>
          </a:prstGeom>
          <a:noFill/>
        </p:spPr>
        <p:txBody>
          <a:bodyPr wrap="square" rtlCol="0">
            <a:spAutoFit/>
          </a:bodyPr>
          <a:lstStyle/>
          <a:p>
            <a:pPr algn="ctr"/>
            <a:r>
              <a:rPr lang="en-US" sz="2000">
                <a:solidFill>
                  <a:schemeClr val="tx1">
                    <a:lumMod val="75000"/>
                    <a:lumOff val="25000"/>
                  </a:schemeClr>
                </a:solidFill>
              </a:rPr>
              <a:t>Household</a:t>
            </a:r>
          </a:p>
          <a:p>
            <a:pPr algn="ctr"/>
            <a:r>
              <a:rPr lang="en-US" sz="2000">
                <a:solidFill>
                  <a:schemeClr val="tx1">
                    <a:lumMod val="75000"/>
                    <a:lumOff val="25000"/>
                  </a:schemeClr>
                </a:solidFill>
              </a:rPr>
              <a:t>Income</a:t>
            </a:r>
          </a:p>
        </p:txBody>
      </p:sp>
    </p:spTree>
    <p:extLst>
      <p:ext uri="{BB962C8B-B14F-4D97-AF65-F5344CB8AC3E}">
        <p14:creationId xmlns:p14="http://schemas.microsoft.com/office/powerpoint/2010/main" val="23161149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D8E196-30DB-478F-8BA1-B75D805E629F}"/>
              </a:ext>
            </a:extLst>
          </p:cNvPr>
          <p:cNvSpPr>
            <a:spLocks noGrp="1"/>
          </p:cNvSpPr>
          <p:nvPr>
            <p:ph type="title"/>
          </p:nvPr>
        </p:nvSpPr>
        <p:spPr/>
        <p:txBody>
          <a:bodyPr/>
          <a:lstStyle/>
          <a:p>
            <a:r>
              <a:rPr lang="en-US"/>
              <a:t>EV Market Transformation</a:t>
            </a:r>
          </a:p>
        </p:txBody>
      </p:sp>
      <p:sp>
        <p:nvSpPr>
          <p:cNvPr id="3" name="Content Placeholder 2">
            <a:extLst>
              <a:ext uri="{FF2B5EF4-FFF2-40B4-BE49-F238E27FC236}">
                <a16:creationId xmlns:a16="http://schemas.microsoft.com/office/drawing/2014/main" xmlns="" id="{85DA8C1D-486C-41E2-9C38-EBC55A2F5E95}"/>
              </a:ext>
            </a:extLst>
          </p:cNvPr>
          <p:cNvSpPr>
            <a:spLocks noGrp="1"/>
          </p:cNvSpPr>
          <p:nvPr>
            <p:ph idx="1"/>
          </p:nvPr>
        </p:nvSpPr>
        <p:spPr>
          <a:xfrm>
            <a:off x="436728" y="1833712"/>
            <a:ext cx="11267592" cy="4878821"/>
          </a:xfrm>
        </p:spPr>
        <p:txBody>
          <a:bodyPr/>
          <a:lstStyle/>
          <a:p>
            <a:pPr marL="514350" indent="-514350">
              <a:spcAft>
                <a:spcPts val="1200"/>
              </a:spcAft>
              <a:buFont typeface="+mj-lt"/>
              <a:buAutoNum type="arabicPeriod"/>
            </a:pPr>
            <a:r>
              <a:rPr lang="en-US" sz="3200" dirty="0">
                <a:solidFill>
                  <a:schemeClr val="tx1">
                    <a:lumMod val="85000"/>
                    <a:lumOff val="15000"/>
                  </a:schemeClr>
                </a:solidFill>
              </a:rPr>
              <a:t>Incentives</a:t>
            </a:r>
          </a:p>
          <a:p>
            <a:pPr marL="514350" indent="-514350">
              <a:spcAft>
                <a:spcPts val="1200"/>
              </a:spcAft>
              <a:buFont typeface="+mj-lt"/>
              <a:buAutoNum type="arabicPeriod"/>
            </a:pPr>
            <a:r>
              <a:rPr lang="en-US" sz="3200" dirty="0">
                <a:solidFill>
                  <a:schemeClr val="tx1">
                    <a:lumMod val="85000"/>
                    <a:lumOff val="15000"/>
                  </a:schemeClr>
                </a:solidFill>
              </a:rPr>
              <a:t>Equity-based Policies</a:t>
            </a:r>
          </a:p>
          <a:p>
            <a:pPr marL="514350" indent="-514350">
              <a:spcAft>
                <a:spcPts val="1200"/>
              </a:spcAft>
              <a:buFont typeface="+mj-lt"/>
              <a:buAutoNum type="arabicPeriod"/>
            </a:pPr>
            <a:r>
              <a:rPr lang="en-US" sz="3200" dirty="0">
                <a:solidFill>
                  <a:schemeClr val="tx1">
                    <a:lumMod val="85000"/>
                    <a:lumOff val="15000"/>
                  </a:schemeClr>
                </a:solidFill>
              </a:rPr>
              <a:t>Marketing – Consumer &amp; Dealer Programs</a:t>
            </a:r>
          </a:p>
          <a:p>
            <a:pPr marL="514350" indent="-514350">
              <a:spcAft>
                <a:spcPts val="1200"/>
              </a:spcAft>
              <a:buFont typeface="+mj-lt"/>
              <a:buAutoNum type="arabicPeriod"/>
            </a:pPr>
            <a:r>
              <a:rPr lang="en-US" sz="3200" dirty="0">
                <a:solidFill>
                  <a:schemeClr val="tx1">
                    <a:lumMod val="85000"/>
                    <a:lumOff val="15000"/>
                  </a:schemeClr>
                </a:solidFill>
              </a:rPr>
              <a:t>Technology – new models, lower cost</a:t>
            </a:r>
          </a:p>
          <a:p>
            <a:pPr marL="514350" indent="-514350">
              <a:spcAft>
                <a:spcPts val="1200"/>
              </a:spcAft>
              <a:buFont typeface="+mj-lt"/>
              <a:buAutoNum type="arabicPeriod"/>
            </a:pPr>
            <a:r>
              <a:rPr lang="en-US" sz="3200" dirty="0">
                <a:solidFill>
                  <a:schemeClr val="tx1">
                    <a:lumMod val="85000"/>
                    <a:lumOff val="15000"/>
                  </a:schemeClr>
                </a:solidFill>
              </a:rPr>
              <a:t>Charging Infrastructure Investments</a:t>
            </a:r>
          </a:p>
          <a:p>
            <a:pPr marL="514350" indent="-514350">
              <a:spcAft>
                <a:spcPts val="1200"/>
              </a:spcAft>
              <a:buFont typeface="+mj-lt"/>
              <a:buAutoNum type="arabicPeriod"/>
            </a:pPr>
            <a:r>
              <a:rPr lang="en-US" sz="3200" dirty="0">
                <a:solidFill>
                  <a:schemeClr val="tx1">
                    <a:lumMod val="85000"/>
                    <a:lumOff val="15000"/>
                  </a:schemeClr>
                </a:solidFill>
              </a:rPr>
              <a:t>Fleet EV Adoption</a:t>
            </a:r>
            <a:endParaRPr lang="en-US" dirty="0">
              <a:solidFill>
                <a:schemeClr val="tx1">
                  <a:lumMod val="85000"/>
                  <a:lumOff val="15000"/>
                </a:schemeClr>
              </a:solidFill>
            </a:endParaRPr>
          </a:p>
        </p:txBody>
      </p:sp>
      <p:sp>
        <p:nvSpPr>
          <p:cNvPr id="4" name="Slide Number Placeholder 3">
            <a:extLst>
              <a:ext uri="{FF2B5EF4-FFF2-40B4-BE49-F238E27FC236}">
                <a16:creationId xmlns:a16="http://schemas.microsoft.com/office/drawing/2014/main" xmlns="" id="{6A2B80B3-3967-49BF-A8AB-CB77220C1A7E}"/>
              </a:ext>
            </a:extLst>
          </p:cNvPr>
          <p:cNvSpPr>
            <a:spLocks noGrp="1"/>
          </p:cNvSpPr>
          <p:nvPr>
            <p:ph type="sldNum" sz="quarter" idx="10"/>
          </p:nvPr>
        </p:nvSpPr>
        <p:spPr/>
        <p:txBody>
          <a:bodyPr/>
          <a:lstStyle/>
          <a:p>
            <a:fld id="{21F9DCCC-A49A-E045-B4F4-7C6903B0EA14}" type="slidenum">
              <a:rPr lang="en-US" smtClean="0"/>
              <a:t>28</a:t>
            </a:fld>
            <a:endParaRPr lang="en-US"/>
          </a:p>
        </p:txBody>
      </p:sp>
    </p:spTree>
    <p:extLst>
      <p:ext uri="{BB962C8B-B14F-4D97-AF65-F5344CB8AC3E}">
        <p14:creationId xmlns:p14="http://schemas.microsoft.com/office/powerpoint/2010/main" val="28365107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Incentives Matter - Georgia Example</a:t>
            </a:r>
          </a:p>
        </p:txBody>
      </p:sp>
      <p:pic>
        <p:nvPicPr>
          <p:cNvPr id="6" name="Content Placeholder 5">
            <a:extLst>
              <a:ext uri="{FF2B5EF4-FFF2-40B4-BE49-F238E27FC236}">
                <a16:creationId xmlns:a16="http://schemas.microsoft.com/office/drawing/2014/main" xmlns="" id="{26286276-397A-43B9-9D23-62AFA398ECBF}"/>
              </a:ext>
            </a:extLst>
          </p:cNvPr>
          <p:cNvPicPr>
            <a:picLocks noGrp="1" noChangeAspect="1"/>
          </p:cNvPicPr>
          <p:nvPr>
            <p:ph idx="1"/>
          </p:nvPr>
        </p:nvPicPr>
        <p:blipFill>
          <a:blip r:embed="rId3"/>
          <a:stretch>
            <a:fillRect/>
          </a:stretch>
        </p:blipFill>
        <p:spPr>
          <a:xfrm>
            <a:off x="1200150" y="2308225"/>
            <a:ext cx="9246869" cy="4125913"/>
          </a:xfrm>
          <a:prstGeom prst="rect">
            <a:avLst/>
          </a:prstGeom>
        </p:spPr>
      </p:pic>
      <p:sp>
        <p:nvSpPr>
          <p:cNvPr id="7" name="TextBox 6">
            <a:extLst>
              <a:ext uri="{FF2B5EF4-FFF2-40B4-BE49-F238E27FC236}">
                <a16:creationId xmlns:a16="http://schemas.microsoft.com/office/drawing/2014/main" xmlns="" id="{577489D9-0E03-4D3A-A1F9-1788FD113EC8}"/>
              </a:ext>
            </a:extLst>
          </p:cNvPr>
          <p:cNvSpPr txBox="1"/>
          <p:nvPr/>
        </p:nvSpPr>
        <p:spPr>
          <a:xfrm>
            <a:off x="1200150" y="1785005"/>
            <a:ext cx="9246869" cy="523220"/>
          </a:xfrm>
          <a:prstGeom prst="rect">
            <a:avLst/>
          </a:prstGeom>
          <a:noFill/>
        </p:spPr>
        <p:txBody>
          <a:bodyPr wrap="square" rtlCol="0">
            <a:spAutoFit/>
          </a:bodyPr>
          <a:lstStyle/>
          <a:p>
            <a:pPr algn="ctr"/>
            <a:r>
              <a:rPr lang="en-US" sz="2800" dirty="0">
                <a:solidFill>
                  <a:schemeClr val="tx1">
                    <a:lumMod val="75000"/>
                    <a:lumOff val="25000"/>
                  </a:schemeClr>
                </a:solidFill>
              </a:rPr>
              <a:t>All-Electric Vehicle Sales Georgia Monthly Market Share</a:t>
            </a:r>
          </a:p>
        </p:txBody>
      </p:sp>
      <p:cxnSp>
        <p:nvCxnSpPr>
          <p:cNvPr id="5" name="Straight Arrow Connector 4">
            <a:extLst>
              <a:ext uri="{FF2B5EF4-FFF2-40B4-BE49-F238E27FC236}">
                <a16:creationId xmlns:a16="http://schemas.microsoft.com/office/drawing/2014/main" xmlns="" id="{61A946BF-8E0B-4413-A84A-D5832A9EE42C}"/>
              </a:ext>
            </a:extLst>
          </p:cNvPr>
          <p:cNvCxnSpPr>
            <a:cxnSpLocks/>
          </p:cNvCxnSpPr>
          <p:nvPr/>
        </p:nvCxnSpPr>
        <p:spPr>
          <a:xfrm>
            <a:off x="5528930" y="3429000"/>
            <a:ext cx="567070" cy="2078665"/>
          </a:xfrm>
          <a:prstGeom prst="straightConnector1">
            <a:avLst/>
          </a:prstGeom>
          <a:ln w="76200">
            <a:solidFill>
              <a:srgbClr val="EA75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xmlns="" id="{7142B63B-7BDE-4E96-88E1-7CC1AE57A804}"/>
              </a:ext>
            </a:extLst>
          </p:cNvPr>
          <p:cNvSpPr/>
          <p:nvPr/>
        </p:nvSpPr>
        <p:spPr>
          <a:xfrm>
            <a:off x="5823583" y="3075948"/>
            <a:ext cx="2112939" cy="112077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a:t>Elimination of $5,000 state income tax credit</a:t>
            </a:r>
          </a:p>
        </p:txBody>
      </p:sp>
      <p:sp>
        <p:nvSpPr>
          <p:cNvPr id="10" name="TextBox 9">
            <a:extLst>
              <a:ext uri="{FF2B5EF4-FFF2-40B4-BE49-F238E27FC236}">
                <a16:creationId xmlns:a16="http://schemas.microsoft.com/office/drawing/2014/main" xmlns="" id="{E1866E93-9AFE-42F1-9E28-2FDFA110BF46}"/>
              </a:ext>
            </a:extLst>
          </p:cNvPr>
          <p:cNvSpPr txBox="1"/>
          <p:nvPr/>
        </p:nvSpPr>
        <p:spPr>
          <a:xfrm>
            <a:off x="9454015" y="6337845"/>
            <a:ext cx="2267703" cy="300165"/>
          </a:xfrm>
          <a:prstGeom prst="rect">
            <a:avLst/>
          </a:prstGeom>
        </p:spPr>
        <p:txBody>
          <a:bodyPr vert="horz" wrap="square" lIns="91440" tIns="45720" rIns="91440" bIns="45720" rtlCol="0" anchor="ctr">
            <a:normAutofit fontScale="85000" lnSpcReduction="10000"/>
          </a:bodyPr>
          <a:lstStyle/>
          <a:p>
            <a:pPr algn="r">
              <a:spcBef>
                <a:spcPct val="20000"/>
              </a:spcBef>
            </a:pPr>
            <a:r>
              <a:rPr lang="en-US" sz="1200" i="1" dirty="0">
                <a:solidFill>
                  <a:schemeClr val="bg1">
                    <a:lumMod val="50000"/>
                  </a:schemeClr>
                </a:solidFill>
                <a:latin typeface="Helvetica Light"/>
                <a:cs typeface="Helvetica Light"/>
              </a:rPr>
              <a:t>Auto Alliance AT Sales Dashboard</a:t>
            </a:r>
          </a:p>
        </p:txBody>
      </p:sp>
    </p:spTree>
    <p:extLst>
      <p:ext uri="{BB962C8B-B14F-4D97-AF65-F5344CB8AC3E}">
        <p14:creationId xmlns:p14="http://schemas.microsoft.com/office/powerpoint/2010/main" val="719877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AB9F64C0-4DC9-C241-9CEF-450B38C0003E}"/>
              </a:ext>
            </a:extLst>
          </p:cNvPr>
          <p:cNvSpPr>
            <a:spLocks noGrp="1"/>
          </p:cNvSpPr>
          <p:nvPr>
            <p:ph type="title"/>
          </p:nvPr>
        </p:nvSpPr>
        <p:spPr/>
        <p:txBody>
          <a:bodyPr/>
          <a:lstStyle/>
          <a:p>
            <a:r>
              <a:rPr lang="en-US"/>
              <a:t>EMISSIONS</a:t>
            </a:r>
          </a:p>
        </p:txBody>
      </p:sp>
      <p:sp>
        <p:nvSpPr>
          <p:cNvPr id="4" name="Slide Number Placeholder 3">
            <a:extLst>
              <a:ext uri="{FF2B5EF4-FFF2-40B4-BE49-F238E27FC236}">
                <a16:creationId xmlns:a16="http://schemas.microsoft.com/office/drawing/2014/main" xmlns="" id="{DCE54B30-20B4-CF4B-B14C-3E13D1788A8D}"/>
              </a:ext>
            </a:extLst>
          </p:cNvPr>
          <p:cNvSpPr>
            <a:spLocks noGrp="1"/>
          </p:cNvSpPr>
          <p:nvPr>
            <p:ph type="sldNum" sz="quarter" idx="10"/>
          </p:nvPr>
        </p:nvSpPr>
        <p:spPr/>
        <p:txBody>
          <a:bodyPr/>
          <a:lstStyle/>
          <a:p>
            <a:fld id="{21F9DCCC-A49A-E045-B4F4-7C6903B0EA14}" type="slidenum">
              <a:rPr lang="en-US" smtClean="0"/>
              <a:t>3</a:t>
            </a:fld>
            <a:endParaRPr lang="en-US"/>
          </a:p>
        </p:txBody>
      </p:sp>
      <p:pic>
        <p:nvPicPr>
          <p:cNvPr id="6" name="Content Placeholder 5" descr="A screenshot of a cell phone&#10;&#10;Description automatically generated">
            <a:extLst>
              <a:ext uri="{FF2B5EF4-FFF2-40B4-BE49-F238E27FC236}">
                <a16:creationId xmlns:a16="http://schemas.microsoft.com/office/drawing/2014/main" xmlns="" id="{E32095DC-5AEE-874D-AB85-7A69D6120C69}"/>
              </a:ext>
            </a:extLst>
          </p:cNvPr>
          <p:cNvPicPr>
            <a:picLocks noGrp="1" noChangeAspect="1"/>
          </p:cNvPicPr>
          <p:nvPr>
            <p:ph idx="4294967295"/>
          </p:nvPr>
        </p:nvPicPr>
        <p:blipFill>
          <a:blip r:embed="rId3" cstate="print">
            <a:extLst>
              <a:ext uri="{28A0092B-C50C-407E-A947-70E740481C1C}">
                <a14:useLocalDpi xmlns:a14="http://schemas.microsoft.com/office/drawing/2010/main"/>
              </a:ext>
            </a:extLst>
          </a:blip>
          <a:stretch>
            <a:fillRect/>
          </a:stretch>
        </p:blipFill>
        <p:spPr>
          <a:xfrm>
            <a:off x="2475478" y="44700"/>
            <a:ext cx="8110331" cy="6813300"/>
          </a:xfrm>
        </p:spPr>
      </p:pic>
    </p:spTree>
    <p:extLst>
      <p:ext uri="{BB962C8B-B14F-4D97-AF65-F5344CB8AC3E}">
        <p14:creationId xmlns:p14="http://schemas.microsoft.com/office/powerpoint/2010/main" val="3738293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D8E196-30DB-478F-8BA1-B75D805E629F}"/>
              </a:ext>
            </a:extLst>
          </p:cNvPr>
          <p:cNvSpPr>
            <a:spLocks noGrp="1"/>
          </p:cNvSpPr>
          <p:nvPr>
            <p:ph type="title"/>
          </p:nvPr>
        </p:nvSpPr>
        <p:spPr/>
        <p:txBody>
          <a:bodyPr/>
          <a:lstStyle/>
          <a:p>
            <a:r>
              <a:rPr lang="en-US"/>
              <a:t>Incentive Design Considerations</a:t>
            </a:r>
          </a:p>
        </p:txBody>
      </p:sp>
      <p:sp>
        <p:nvSpPr>
          <p:cNvPr id="3" name="Content Placeholder 2">
            <a:extLst>
              <a:ext uri="{FF2B5EF4-FFF2-40B4-BE49-F238E27FC236}">
                <a16:creationId xmlns:a16="http://schemas.microsoft.com/office/drawing/2014/main" xmlns="" id="{85DA8C1D-486C-41E2-9C38-EBC55A2F5E95}"/>
              </a:ext>
            </a:extLst>
          </p:cNvPr>
          <p:cNvSpPr>
            <a:spLocks noGrp="1"/>
          </p:cNvSpPr>
          <p:nvPr>
            <p:ph idx="1"/>
          </p:nvPr>
        </p:nvSpPr>
        <p:spPr>
          <a:xfrm>
            <a:off x="436728" y="1555845"/>
            <a:ext cx="11267592" cy="5176039"/>
          </a:xfrm>
        </p:spPr>
        <p:txBody>
          <a:bodyPr vert="horz" lIns="91440" tIns="45720" rIns="91440" bIns="45720" rtlCol="0" anchor="t">
            <a:normAutofit/>
          </a:bodyPr>
          <a:lstStyle/>
          <a:p>
            <a:pPr marL="0" indent="0">
              <a:buNone/>
            </a:pPr>
            <a:r>
              <a:rPr lang="en-US" dirty="0">
                <a:latin typeface="Verdana"/>
                <a:ea typeface="Verdana"/>
                <a:cs typeface="Verdana"/>
              </a:rPr>
              <a:t>What is the best way to spend limited funds for incentives?</a:t>
            </a:r>
          </a:p>
          <a:p>
            <a:pPr lvl="1"/>
            <a:r>
              <a:rPr lang="en-US" dirty="0">
                <a:latin typeface="Verdana"/>
                <a:ea typeface="Verdana"/>
                <a:cs typeface="Verdana"/>
              </a:rPr>
              <a:t>Eligibility restrictions to reduce free ridership</a:t>
            </a:r>
            <a:endParaRPr lang="en-US" dirty="0"/>
          </a:p>
          <a:p>
            <a:pPr lvl="2">
              <a:buFont typeface="Courier New"/>
              <a:buChar char="o"/>
            </a:pPr>
            <a:r>
              <a:rPr lang="en-US" dirty="0">
                <a:latin typeface="Verdana"/>
                <a:ea typeface="Verdana"/>
                <a:cs typeface="Verdana"/>
              </a:rPr>
              <a:t>Income-based requirements add significant complications</a:t>
            </a:r>
          </a:p>
          <a:p>
            <a:pPr lvl="2">
              <a:buFont typeface="Courier New"/>
              <a:buChar char="o"/>
            </a:pPr>
            <a:r>
              <a:rPr lang="en-US" dirty="0">
                <a:latin typeface="Verdana"/>
                <a:ea typeface="Verdana"/>
                <a:cs typeface="Verdana"/>
              </a:rPr>
              <a:t>Price caps are easier to administer</a:t>
            </a:r>
          </a:p>
          <a:p>
            <a:pPr lvl="1"/>
            <a:r>
              <a:rPr lang="en-US" dirty="0">
                <a:latin typeface="Verdana"/>
                <a:ea typeface="Verdana"/>
                <a:cs typeface="Verdana"/>
              </a:rPr>
              <a:t>Incentive amount high enough to influence a purchase</a:t>
            </a:r>
          </a:p>
          <a:p>
            <a:pPr lvl="2">
              <a:buFont typeface="Courier New"/>
              <a:buChar char="o"/>
            </a:pPr>
            <a:r>
              <a:rPr lang="en-US" dirty="0">
                <a:latin typeface="Verdana"/>
                <a:ea typeface="Verdana"/>
                <a:cs typeface="Verdana"/>
              </a:rPr>
              <a:t>Typically around $2,000 for US state programs. Higher incentives drive more sales</a:t>
            </a:r>
          </a:p>
          <a:p>
            <a:pPr lvl="1"/>
            <a:r>
              <a:rPr lang="en-US" dirty="0">
                <a:latin typeface="Verdana"/>
                <a:ea typeface="Verdana"/>
                <a:cs typeface="Verdana"/>
              </a:rPr>
              <a:t>Simpler is better</a:t>
            </a:r>
          </a:p>
          <a:p>
            <a:pPr lvl="2">
              <a:buFont typeface="Courier New"/>
              <a:buChar char="o"/>
            </a:pPr>
            <a:r>
              <a:rPr lang="en-US" dirty="0">
                <a:latin typeface="Verdana"/>
                <a:ea typeface="Verdana"/>
                <a:cs typeface="Verdana"/>
              </a:rPr>
              <a:t>Dealer sales staff and others will not be able to market complicated programs as effectively</a:t>
            </a:r>
          </a:p>
          <a:p>
            <a:pPr lvl="1"/>
            <a:r>
              <a:rPr lang="en-US" dirty="0">
                <a:latin typeface="Verdana"/>
                <a:ea typeface="Verdana"/>
                <a:cs typeface="Verdana"/>
              </a:rPr>
              <a:t>Combine incentives for more benefits</a:t>
            </a:r>
          </a:p>
          <a:p>
            <a:pPr lvl="2">
              <a:buFont typeface="Courier New"/>
              <a:buChar char="o"/>
            </a:pPr>
            <a:r>
              <a:rPr lang="en-US" dirty="0">
                <a:latin typeface="Verdana"/>
                <a:ea typeface="Verdana"/>
                <a:cs typeface="Verdana"/>
              </a:rPr>
              <a:t>Utility programs, Federal, high polluting vehicle trade-in (cash for clunkers), employer programs, etc</a:t>
            </a:r>
          </a:p>
        </p:txBody>
      </p:sp>
      <p:sp>
        <p:nvSpPr>
          <p:cNvPr id="4" name="Slide Number Placeholder 3">
            <a:extLst>
              <a:ext uri="{FF2B5EF4-FFF2-40B4-BE49-F238E27FC236}">
                <a16:creationId xmlns:a16="http://schemas.microsoft.com/office/drawing/2014/main" xmlns="" id="{6A2B80B3-3967-49BF-A8AB-CB77220C1A7E}"/>
              </a:ext>
            </a:extLst>
          </p:cNvPr>
          <p:cNvSpPr>
            <a:spLocks noGrp="1"/>
          </p:cNvSpPr>
          <p:nvPr>
            <p:ph type="sldNum" sz="quarter" idx="10"/>
          </p:nvPr>
        </p:nvSpPr>
        <p:spPr/>
        <p:txBody>
          <a:bodyPr/>
          <a:lstStyle/>
          <a:p>
            <a:fld id="{21F9DCCC-A49A-E045-B4F4-7C6903B0EA14}" type="slidenum">
              <a:rPr lang="en-US" smtClean="0"/>
              <a:t>30</a:t>
            </a:fld>
            <a:endParaRPr lang="en-US"/>
          </a:p>
        </p:txBody>
      </p:sp>
    </p:spTree>
    <p:extLst>
      <p:ext uri="{BB962C8B-B14F-4D97-AF65-F5344CB8AC3E}">
        <p14:creationId xmlns:p14="http://schemas.microsoft.com/office/powerpoint/2010/main" val="5122763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0118BE-8817-4813-B147-D0F170525EAE}"/>
              </a:ext>
            </a:extLst>
          </p:cNvPr>
          <p:cNvSpPr>
            <a:spLocks noGrp="1"/>
          </p:cNvSpPr>
          <p:nvPr>
            <p:ph type="title"/>
          </p:nvPr>
        </p:nvSpPr>
        <p:spPr/>
        <p:txBody>
          <a:bodyPr/>
          <a:lstStyle/>
          <a:p>
            <a:r>
              <a:rPr lang="en-US"/>
              <a:t>Vermont Incentive Scenarios</a:t>
            </a:r>
          </a:p>
        </p:txBody>
      </p:sp>
      <p:sp>
        <p:nvSpPr>
          <p:cNvPr id="4" name="Slide Number Placeholder 3">
            <a:extLst>
              <a:ext uri="{FF2B5EF4-FFF2-40B4-BE49-F238E27FC236}">
                <a16:creationId xmlns:a16="http://schemas.microsoft.com/office/drawing/2014/main" xmlns="" id="{27F85837-E687-4753-9FC7-914FC03A2FCB}"/>
              </a:ext>
            </a:extLst>
          </p:cNvPr>
          <p:cNvSpPr>
            <a:spLocks noGrp="1"/>
          </p:cNvSpPr>
          <p:nvPr>
            <p:ph type="sldNum" sz="quarter" idx="10"/>
          </p:nvPr>
        </p:nvSpPr>
        <p:spPr/>
        <p:txBody>
          <a:bodyPr/>
          <a:lstStyle/>
          <a:p>
            <a:fld id="{21F9DCCC-A49A-E045-B4F4-7C6903B0EA14}" type="slidenum">
              <a:rPr lang="en-US" smtClean="0"/>
              <a:t>31</a:t>
            </a:fld>
            <a:endParaRPr lang="en-US"/>
          </a:p>
        </p:txBody>
      </p:sp>
      <p:sp>
        <p:nvSpPr>
          <p:cNvPr id="5" name="Text Placeholder 4">
            <a:extLst>
              <a:ext uri="{FF2B5EF4-FFF2-40B4-BE49-F238E27FC236}">
                <a16:creationId xmlns:a16="http://schemas.microsoft.com/office/drawing/2014/main" xmlns="" id="{274492AE-6424-4E10-91D0-51BE1E446FF8}"/>
              </a:ext>
            </a:extLst>
          </p:cNvPr>
          <p:cNvSpPr>
            <a:spLocks noGrp="1"/>
          </p:cNvSpPr>
          <p:nvPr>
            <p:ph type="body" sz="quarter" idx="11"/>
          </p:nvPr>
        </p:nvSpPr>
        <p:spPr/>
        <p:txBody>
          <a:bodyPr/>
          <a:lstStyle/>
          <a:p>
            <a:r>
              <a:rPr lang="en-US"/>
              <a:t>Estimated Total EVs</a:t>
            </a:r>
          </a:p>
        </p:txBody>
      </p:sp>
      <p:graphicFrame>
        <p:nvGraphicFramePr>
          <p:cNvPr id="6" name="Content Placeholder 5">
            <a:extLst>
              <a:ext uri="{FF2B5EF4-FFF2-40B4-BE49-F238E27FC236}">
                <a16:creationId xmlns:a16="http://schemas.microsoft.com/office/drawing/2014/main" xmlns="" id="{A54429FD-E8D5-4A95-8864-F12FF69EE20C}"/>
              </a:ext>
            </a:extLst>
          </p:cNvPr>
          <p:cNvGraphicFramePr>
            <a:graphicFrameLocks noGrp="1"/>
          </p:cNvGraphicFramePr>
          <p:nvPr>
            <p:ph idx="1"/>
            <p:extLst>
              <p:ext uri="{D42A27DB-BD31-4B8C-83A1-F6EECF244321}">
                <p14:modId xmlns:p14="http://schemas.microsoft.com/office/powerpoint/2010/main" val="3508062369"/>
              </p:ext>
            </p:extLst>
          </p:nvPr>
        </p:nvGraphicFramePr>
        <p:xfrm>
          <a:off x="436563" y="2308225"/>
          <a:ext cx="11218862" cy="4125913"/>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xmlns="" id="{76AE7CEE-AC5C-44D6-94EA-7B81C4CB4F89}"/>
              </a:ext>
            </a:extLst>
          </p:cNvPr>
          <p:cNvSpPr/>
          <p:nvPr/>
        </p:nvSpPr>
        <p:spPr>
          <a:xfrm>
            <a:off x="1382233" y="3519377"/>
            <a:ext cx="10185990" cy="180753"/>
          </a:xfrm>
          <a:prstGeom prst="rect">
            <a:avLst/>
          </a:prstGeom>
          <a:solidFill>
            <a:srgbClr val="75C71E">
              <a:alpha val="34118"/>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9D332A66-59CA-43BD-A658-0DE675D3918A}"/>
              </a:ext>
            </a:extLst>
          </p:cNvPr>
          <p:cNvSpPr txBox="1"/>
          <p:nvPr/>
        </p:nvSpPr>
        <p:spPr>
          <a:xfrm>
            <a:off x="10061612" y="3286587"/>
            <a:ext cx="1637414" cy="646331"/>
          </a:xfrm>
          <a:prstGeom prst="rect">
            <a:avLst/>
          </a:prstGeom>
          <a:noFill/>
        </p:spPr>
        <p:txBody>
          <a:bodyPr wrap="square" rtlCol="0">
            <a:spAutoFit/>
          </a:bodyPr>
          <a:lstStyle/>
          <a:p>
            <a:pPr algn="r"/>
            <a:r>
              <a:rPr lang="en-US" dirty="0"/>
              <a:t>2025 VT Energy Plan Goal</a:t>
            </a:r>
          </a:p>
        </p:txBody>
      </p:sp>
      <p:sp>
        <p:nvSpPr>
          <p:cNvPr id="9" name="Rectangle 8">
            <a:extLst>
              <a:ext uri="{FF2B5EF4-FFF2-40B4-BE49-F238E27FC236}">
                <a16:creationId xmlns:a16="http://schemas.microsoft.com/office/drawing/2014/main" xmlns="" id="{19595230-FC9A-47CC-9AF3-422AE46BAF3A}"/>
              </a:ext>
            </a:extLst>
          </p:cNvPr>
          <p:cNvSpPr/>
          <p:nvPr/>
        </p:nvSpPr>
        <p:spPr>
          <a:xfrm>
            <a:off x="9320283" y="2057781"/>
            <a:ext cx="2247939" cy="167238"/>
          </a:xfrm>
          <a:prstGeom prst="rect">
            <a:avLst/>
          </a:prstGeom>
          <a:solidFill>
            <a:srgbClr val="FF6699">
              <a:alpha val="34118"/>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FF92A895-A802-411B-A2E2-0BD311DB7223}"/>
              </a:ext>
            </a:extLst>
          </p:cNvPr>
          <p:cNvSpPr txBox="1"/>
          <p:nvPr/>
        </p:nvSpPr>
        <p:spPr>
          <a:xfrm>
            <a:off x="9911983" y="1801743"/>
            <a:ext cx="1765004" cy="646331"/>
          </a:xfrm>
          <a:prstGeom prst="rect">
            <a:avLst/>
          </a:prstGeom>
          <a:noFill/>
        </p:spPr>
        <p:txBody>
          <a:bodyPr wrap="square" rtlCol="0">
            <a:spAutoFit/>
          </a:bodyPr>
          <a:lstStyle/>
          <a:p>
            <a:pPr algn="r"/>
            <a:r>
              <a:rPr lang="en-US" dirty="0"/>
              <a:t>Paris Agreement EV Scenario</a:t>
            </a:r>
          </a:p>
        </p:txBody>
      </p:sp>
      <p:sp>
        <p:nvSpPr>
          <p:cNvPr id="10" name="TextBox 9">
            <a:extLst>
              <a:ext uri="{FF2B5EF4-FFF2-40B4-BE49-F238E27FC236}">
                <a16:creationId xmlns:a16="http://schemas.microsoft.com/office/drawing/2014/main" xmlns="" id="{83A0D299-BC7A-4FBF-9163-E9AD61DD9330}"/>
              </a:ext>
            </a:extLst>
          </p:cNvPr>
          <p:cNvSpPr txBox="1"/>
          <p:nvPr/>
        </p:nvSpPr>
        <p:spPr>
          <a:xfrm>
            <a:off x="8484780" y="1956734"/>
            <a:ext cx="835501" cy="369332"/>
          </a:xfrm>
          <a:prstGeom prst="rect">
            <a:avLst/>
          </a:prstGeom>
          <a:noFill/>
        </p:spPr>
        <p:txBody>
          <a:bodyPr wrap="square" rtlCol="0">
            <a:spAutoFit/>
          </a:bodyPr>
          <a:lstStyle/>
          <a:p>
            <a:pPr algn="r"/>
            <a:r>
              <a:rPr lang="en-US" dirty="0">
                <a:solidFill>
                  <a:schemeClr val="tx1">
                    <a:lumMod val="65000"/>
                    <a:lumOff val="35000"/>
                  </a:schemeClr>
                </a:solidFill>
              </a:rPr>
              <a:t>90,000</a:t>
            </a:r>
          </a:p>
        </p:txBody>
      </p:sp>
    </p:spTree>
    <p:extLst>
      <p:ext uri="{BB962C8B-B14F-4D97-AF65-F5344CB8AC3E}">
        <p14:creationId xmlns:p14="http://schemas.microsoft.com/office/powerpoint/2010/main" val="21920138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D1B195-EF65-DD47-BF80-E2F970407801}"/>
              </a:ext>
            </a:extLst>
          </p:cNvPr>
          <p:cNvSpPr>
            <a:spLocks noGrp="1"/>
          </p:cNvSpPr>
          <p:nvPr>
            <p:ph type="title"/>
          </p:nvPr>
        </p:nvSpPr>
        <p:spPr/>
        <p:txBody>
          <a:bodyPr>
            <a:normAutofit/>
          </a:bodyPr>
          <a:lstStyle/>
          <a:p>
            <a:r>
              <a:rPr lang="en-US" dirty="0"/>
              <a:t>Low &amp; Moderate Income EV Adoption</a:t>
            </a:r>
          </a:p>
        </p:txBody>
      </p:sp>
      <p:sp>
        <p:nvSpPr>
          <p:cNvPr id="4" name="Slide Number Placeholder 3">
            <a:extLst>
              <a:ext uri="{FF2B5EF4-FFF2-40B4-BE49-F238E27FC236}">
                <a16:creationId xmlns:a16="http://schemas.microsoft.com/office/drawing/2014/main" xmlns="" id="{FF99E83B-3CC5-2E49-935B-8DFE32478DB2}"/>
              </a:ext>
            </a:extLst>
          </p:cNvPr>
          <p:cNvSpPr>
            <a:spLocks noGrp="1"/>
          </p:cNvSpPr>
          <p:nvPr>
            <p:ph type="sldNum" sz="quarter" idx="10"/>
          </p:nvPr>
        </p:nvSpPr>
        <p:spPr/>
        <p:txBody>
          <a:bodyPr/>
          <a:lstStyle/>
          <a:p>
            <a:fld id="{21F9DCCC-A49A-E045-B4F4-7C6903B0EA14}" type="slidenum">
              <a:rPr lang="en-US" smtClean="0"/>
              <a:t>32</a:t>
            </a:fld>
            <a:endParaRPr lang="en-US"/>
          </a:p>
        </p:txBody>
      </p:sp>
      <p:sp>
        <p:nvSpPr>
          <p:cNvPr id="10" name="TextBox 9">
            <a:extLst>
              <a:ext uri="{FF2B5EF4-FFF2-40B4-BE49-F238E27FC236}">
                <a16:creationId xmlns:a16="http://schemas.microsoft.com/office/drawing/2014/main" xmlns="" id="{6687B437-611E-8D4D-BD4E-5BE52AE81E65}"/>
              </a:ext>
            </a:extLst>
          </p:cNvPr>
          <p:cNvSpPr txBox="1"/>
          <p:nvPr/>
        </p:nvSpPr>
        <p:spPr>
          <a:xfrm>
            <a:off x="591890" y="1526492"/>
            <a:ext cx="8348870" cy="461665"/>
          </a:xfrm>
          <a:prstGeom prst="rect">
            <a:avLst/>
          </a:prstGeom>
          <a:noFill/>
        </p:spPr>
        <p:txBody>
          <a:bodyPr wrap="square" rtlCol="0">
            <a:spAutoFit/>
          </a:bodyPr>
          <a:lstStyle/>
          <a:p>
            <a:r>
              <a:rPr lang="en-US" sz="24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Promising Equity-Oriented EV Policies</a:t>
            </a:r>
          </a:p>
        </p:txBody>
      </p:sp>
      <p:sp>
        <p:nvSpPr>
          <p:cNvPr id="5" name="Content Placeholder 4">
            <a:extLst>
              <a:ext uri="{FF2B5EF4-FFF2-40B4-BE49-F238E27FC236}">
                <a16:creationId xmlns:a16="http://schemas.microsoft.com/office/drawing/2014/main" xmlns="" id="{0F287402-5D17-024A-AA85-0B48E480CB41}"/>
              </a:ext>
            </a:extLst>
          </p:cNvPr>
          <p:cNvSpPr>
            <a:spLocks noGrp="1"/>
          </p:cNvSpPr>
          <p:nvPr>
            <p:ph idx="1"/>
          </p:nvPr>
        </p:nvSpPr>
        <p:spPr>
          <a:xfrm>
            <a:off x="793099" y="2232963"/>
            <a:ext cx="5215076" cy="873250"/>
          </a:xfrm>
        </p:spPr>
        <p:txBody>
          <a:bodyPr>
            <a:noAutofit/>
          </a:bodyPr>
          <a:lstStyle/>
          <a:p>
            <a:pPr marL="0" indent="0">
              <a:lnSpc>
                <a:spcPct val="100000"/>
              </a:lnSpc>
              <a:buNone/>
            </a:pPr>
            <a:r>
              <a:rPr lang="en-US" sz="1600" b="1"/>
              <a:t>Targeted Incentives at point of sale, not income tax exemptions </a:t>
            </a:r>
            <a:r>
              <a:rPr lang="en-US" sz="1600"/>
              <a:t>(e.g., Rebates, sales tax exemptions, especially if replacing a high-emission vehicle). </a:t>
            </a:r>
            <a:endParaRPr lang="en-US" sz="1600">
              <a:solidFill>
                <a:schemeClr val="bg2">
                  <a:lumMod val="75000"/>
                </a:schemeClr>
              </a:solidFill>
            </a:endParaRPr>
          </a:p>
        </p:txBody>
      </p:sp>
      <p:sp>
        <p:nvSpPr>
          <p:cNvPr id="7" name="TextBox 6">
            <a:extLst>
              <a:ext uri="{FF2B5EF4-FFF2-40B4-BE49-F238E27FC236}">
                <a16:creationId xmlns:a16="http://schemas.microsoft.com/office/drawing/2014/main" xmlns="" id="{D4883456-2207-6B42-9750-C563C8F3BA3C}"/>
              </a:ext>
            </a:extLst>
          </p:cNvPr>
          <p:cNvSpPr txBox="1"/>
          <p:nvPr/>
        </p:nvSpPr>
        <p:spPr>
          <a:xfrm>
            <a:off x="196768" y="2177521"/>
            <a:ext cx="691148" cy="707886"/>
          </a:xfrm>
          <a:prstGeom prst="rect">
            <a:avLst/>
          </a:prstGeom>
          <a:noFill/>
        </p:spPr>
        <p:txBody>
          <a:bodyPr wrap="square" rtlCol="0">
            <a:spAutoFit/>
          </a:bodyPr>
          <a:lstStyle/>
          <a:p>
            <a:pPr algn="ctr"/>
            <a:r>
              <a:rPr lang="en-US" sz="4000">
                <a:solidFill>
                  <a:schemeClr val="bg2">
                    <a:lumMod val="75000"/>
                  </a:schemeClr>
                </a:solidFill>
                <a:latin typeface="Arial Rounded MT Bold" panose="020F0704030504030204" pitchFamily="34" charset="77"/>
              </a:rPr>
              <a:t>1</a:t>
            </a:r>
            <a:endParaRPr lang="en-US" sz="4000"/>
          </a:p>
        </p:txBody>
      </p:sp>
      <p:sp>
        <p:nvSpPr>
          <p:cNvPr id="11" name="TextBox 10">
            <a:extLst>
              <a:ext uri="{FF2B5EF4-FFF2-40B4-BE49-F238E27FC236}">
                <a16:creationId xmlns:a16="http://schemas.microsoft.com/office/drawing/2014/main" xmlns="" id="{F1253D6B-4950-A64D-87B7-5A703831F8E5}"/>
              </a:ext>
            </a:extLst>
          </p:cNvPr>
          <p:cNvSpPr txBox="1"/>
          <p:nvPr/>
        </p:nvSpPr>
        <p:spPr>
          <a:xfrm>
            <a:off x="6244833" y="3171203"/>
            <a:ext cx="691148" cy="707886"/>
          </a:xfrm>
          <a:prstGeom prst="rect">
            <a:avLst/>
          </a:prstGeom>
          <a:noFill/>
        </p:spPr>
        <p:txBody>
          <a:bodyPr wrap="square" rtlCol="0">
            <a:spAutoFit/>
          </a:bodyPr>
          <a:lstStyle/>
          <a:p>
            <a:pPr algn="ctr"/>
            <a:r>
              <a:rPr lang="en-US" sz="4000">
                <a:solidFill>
                  <a:schemeClr val="bg2">
                    <a:lumMod val="75000"/>
                  </a:schemeClr>
                </a:solidFill>
                <a:latin typeface="Arial Rounded MT Bold" panose="020F0704030504030204" pitchFamily="34" charset="77"/>
              </a:rPr>
              <a:t>6</a:t>
            </a:r>
            <a:endParaRPr lang="en-US" sz="4000"/>
          </a:p>
        </p:txBody>
      </p:sp>
      <p:sp>
        <p:nvSpPr>
          <p:cNvPr id="12" name="TextBox 11">
            <a:extLst>
              <a:ext uri="{FF2B5EF4-FFF2-40B4-BE49-F238E27FC236}">
                <a16:creationId xmlns:a16="http://schemas.microsoft.com/office/drawing/2014/main" xmlns="" id="{D05569C3-B3AB-2748-B418-58075712E6C6}"/>
              </a:ext>
            </a:extLst>
          </p:cNvPr>
          <p:cNvSpPr txBox="1"/>
          <p:nvPr/>
        </p:nvSpPr>
        <p:spPr>
          <a:xfrm>
            <a:off x="6220171" y="2177521"/>
            <a:ext cx="691148" cy="707886"/>
          </a:xfrm>
          <a:prstGeom prst="rect">
            <a:avLst/>
          </a:prstGeom>
          <a:noFill/>
        </p:spPr>
        <p:txBody>
          <a:bodyPr wrap="square" rtlCol="0">
            <a:spAutoFit/>
          </a:bodyPr>
          <a:lstStyle/>
          <a:p>
            <a:pPr algn="ctr"/>
            <a:r>
              <a:rPr lang="en-US" sz="4000">
                <a:solidFill>
                  <a:schemeClr val="bg2">
                    <a:lumMod val="75000"/>
                  </a:schemeClr>
                </a:solidFill>
                <a:latin typeface="Arial Rounded MT Bold" panose="020F0704030504030204" pitchFamily="34" charset="77"/>
              </a:rPr>
              <a:t>5</a:t>
            </a:r>
            <a:endParaRPr lang="en-US" sz="4000"/>
          </a:p>
        </p:txBody>
      </p:sp>
      <p:sp>
        <p:nvSpPr>
          <p:cNvPr id="13" name="TextBox 12">
            <a:extLst>
              <a:ext uri="{FF2B5EF4-FFF2-40B4-BE49-F238E27FC236}">
                <a16:creationId xmlns:a16="http://schemas.microsoft.com/office/drawing/2014/main" xmlns="" id="{1E23457B-EFC9-BE40-8FF6-3C12A2F8D6C5}"/>
              </a:ext>
            </a:extLst>
          </p:cNvPr>
          <p:cNvSpPr txBox="1"/>
          <p:nvPr/>
        </p:nvSpPr>
        <p:spPr>
          <a:xfrm>
            <a:off x="201852" y="4102387"/>
            <a:ext cx="691148" cy="707886"/>
          </a:xfrm>
          <a:prstGeom prst="rect">
            <a:avLst/>
          </a:prstGeom>
          <a:noFill/>
        </p:spPr>
        <p:txBody>
          <a:bodyPr wrap="square" rtlCol="0">
            <a:spAutoFit/>
          </a:bodyPr>
          <a:lstStyle/>
          <a:p>
            <a:pPr algn="ctr"/>
            <a:r>
              <a:rPr lang="en-US" sz="4000">
                <a:solidFill>
                  <a:schemeClr val="bg2">
                    <a:lumMod val="75000"/>
                  </a:schemeClr>
                </a:solidFill>
                <a:latin typeface="Arial Rounded MT Bold" panose="020F0704030504030204" pitchFamily="34" charset="77"/>
              </a:rPr>
              <a:t>3</a:t>
            </a:r>
            <a:endParaRPr lang="en-US" sz="4000"/>
          </a:p>
        </p:txBody>
      </p:sp>
      <p:sp>
        <p:nvSpPr>
          <p:cNvPr id="14" name="TextBox 13">
            <a:extLst>
              <a:ext uri="{FF2B5EF4-FFF2-40B4-BE49-F238E27FC236}">
                <a16:creationId xmlns:a16="http://schemas.microsoft.com/office/drawing/2014/main" xmlns="" id="{535EF6DE-7CAF-DD48-A167-7F90B9247F47}"/>
              </a:ext>
            </a:extLst>
          </p:cNvPr>
          <p:cNvSpPr txBox="1"/>
          <p:nvPr/>
        </p:nvSpPr>
        <p:spPr>
          <a:xfrm>
            <a:off x="196768" y="3218484"/>
            <a:ext cx="691148" cy="707886"/>
          </a:xfrm>
          <a:prstGeom prst="rect">
            <a:avLst/>
          </a:prstGeom>
          <a:noFill/>
        </p:spPr>
        <p:txBody>
          <a:bodyPr wrap="square" rtlCol="0">
            <a:spAutoFit/>
          </a:bodyPr>
          <a:lstStyle/>
          <a:p>
            <a:pPr algn="ctr"/>
            <a:r>
              <a:rPr lang="en-US" sz="4000">
                <a:solidFill>
                  <a:schemeClr val="bg2">
                    <a:lumMod val="75000"/>
                  </a:schemeClr>
                </a:solidFill>
                <a:latin typeface="Arial Rounded MT Bold" panose="020F0704030504030204" pitchFamily="34" charset="77"/>
              </a:rPr>
              <a:t>2</a:t>
            </a:r>
            <a:endParaRPr lang="en-US" sz="4000"/>
          </a:p>
        </p:txBody>
      </p:sp>
      <p:sp>
        <p:nvSpPr>
          <p:cNvPr id="8" name="Rectangle 7">
            <a:extLst>
              <a:ext uri="{FF2B5EF4-FFF2-40B4-BE49-F238E27FC236}">
                <a16:creationId xmlns:a16="http://schemas.microsoft.com/office/drawing/2014/main" xmlns="" id="{8C83A7EA-8177-444D-BA2D-4980CAAF8AEF}"/>
              </a:ext>
            </a:extLst>
          </p:cNvPr>
          <p:cNvSpPr/>
          <p:nvPr/>
        </p:nvSpPr>
        <p:spPr>
          <a:xfrm>
            <a:off x="6887597" y="4421079"/>
            <a:ext cx="5215076" cy="830997"/>
          </a:xfrm>
          <a:prstGeom prst="rect">
            <a:avLst/>
          </a:prstGeom>
        </p:spPr>
        <p:txBody>
          <a:bodyPr wrap="square">
            <a:spAutoFit/>
          </a:bodyPr>
          <a:lstStyle/>
          <a:p>
            <a:r>
              <a:rPr lang="en-US" sz="1600" b="1">
                <a:latin typeface="Verdana" panose="020B0604030504040204" pitchFamily="34" charset="0"/>
                <a:ea typeface="Verdana" panose="020B0604030504040204" pitchFamily="34" charset="0"/>
                <a:cs typeface="Verdana" panose="020B0604030504040204" pitchFamily="34" charset="0"/>
              </a:rPr>
              <a:t>Affordable Charger Programs. </a:t>
            </a:r>
            <a:r>
              <a:rPr lang="en-US" sz="1600">
                <a:latin typeface="Verdana" panose="020B0604030504040204" pitchFamily="34" charset="0"/>
                <a:ea typeface="Verdana" panose="020B0604030504040204" pitchFamily="34" charset="0"/>
                <a:cs typeface="Verdana" panose="020B0604030504040204" pitchFamily="34" charset="0"/>
              </a:rPr>
              <a:t>Subsidize or provide on-bill financing for home chargers based on income/location.</a:t>
            </a:r>
            <a:endParaRPr lang="en-US" sz="1600">
              <a:solidFill>
                <a:schemeClr val="bg2">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Rectangle 14">
            <a:extLst>
              <a:ext uri="{FF2B5EF4-FFF2-40B4-BE49-F238E27FC236}">
                <a16:creationId xmlns:a16="http://schemas.microsoft.com/office/drawing/2014/main" xmlns="" id="{826326C7-CB0A-5146-9F67-FD796C35881D}"/>
              </a:ext>
            </a:extLst>
          </p:cNvPr>
          <p:cNvSpPr/>
          <p:nvPr/>
        </p:nvSpPr>
        <p:spPr>
          <a:xfrm>
            <a:off x="793099" y="4104869"/>
            <a:ext cx="5215076" cy="830997"/>
          </a:xfrm>
          <a:prstGeom prst="rect">
            <a:avLst/>
          </a:prstGeom>
        </p:spPr>
        <p:txBody>
          <a:bodyPr wrap="square">
            <a:spAutoFit/>
          </a:bodyPr>
          <a:lstStyle/>
          <a:p>
            <a:r>
              <a:rPr lang="en-US" sz="1600" b="1">
                <a:latin typeface="Verdana" panose="020B0604030504040204" pitchFamily="34" charset="0"/>
                <a:ea typeface="Verdana" panose="020B0604030504040204" pitchFamily="34" charset="0"/>
                <a:cs typeface="Verdana" panose="020B0604030504040204" pitchFamily="34" charset="0"/>
              </a:rPr>
              <a:t>Scrap-It Programs </a:t>
            </a:r>
            <a:r>
              <a:rPr lang="en-US" sz="1600">
                <a:latin typeface="Verdana" panose="020B0604030504040204" pitchFamily="34" charset="0"/>
                <a:ea typeface="Verdana" panose="020B0604030504040204" pitchFamily="34" charset="0"/>
                <a:cs typeface="Verdana" panose="020B0604030504040204" pitchFamily="34" charset="0"/>
              </a:rPr>
              <a:t>for high emissions vehicles in support of purchase of new or used EV, transit passes, carsharing or bicycle. </a:t>
            </a:r>
          </a:p>
        </p:txBody>
      </p:sp>
      <p:sp>
        <p:nvSpPr>
          <p:cNvPr id="16" name="Content Placeholder 4">
            <a:extLst>
              <a:ext uri="{FF2B5EF4-FFF2-40B4-BE49-F238E27FC236}">
                <a16:creationId xmlns:a16="http://schemas.microsoft.com/office/drawing/2014/main" xmlns="" id="{6430F38A-D137-434D-9152-880BCB4EF1ED}"/>
              </a:ext>
            </a:extLst>
          </p:cNvPr>
          <p:cNvSpPr txBox="1">
            <a:spLocks/>
          </p:cNvSpPr>
          <p:nvPr/>
        </p:nvSpPr>
        <p:spPr>
          <a:xfrm>
            <a:off x="793099" y="5120693"/>
            <a:ext cx="4755495" cy="7386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Font typeface="Arial"/>
              <a:buNone/>
            </a:pPr>
            <a:r>
              <a:rPr lang="en-US" sz="1600" b="1"/>
              <a:t>Multi-Unit/Rental Charger Programs </a:t>
            </a:r>
            <a:r>
              <a:rPr lang="en-US" sz="1600"/>
              <a:t>with low participation fees for disadvantaged communities, and “Right to Charge” ordinances. </a:t>
            </a:r>
            <a:endParaRPr lang="en-US" sz="1600">
              <a:solidFill>
                <a:schemeClr val="bg2">
                  <a:lumMod val="75000"/>
                </a:schemeClr>
              </a:solidFill>
            </a:endParaRPr>
          </a:p>
        </p:txBody>
      </p:sp>
      <p:sp>
        <p:nvSpPr>
          <p:cNvPr id="17" name="Content Placeholder 4">
            <a:extLst>
              <a:ext uri="{FF2B5EF4-FFF2-40B4-BE49-F238E27FC236}">
                <a16:creationId xmlns:a16="http://schemas.microsoft.com/office/drawing/2014/main" xmlns="" id="{AB229826-D621-A345-B075-01D254E06056}"/>
              </a:ext>
            </a:extLst>
          </p:cNvPr>
          <p:cNvSpPr txBox="1">
            <a:spLocks/>
          </p:cNvSpPr>
          <p:nvPr/>
        </p:nvSpPr>
        <p:spPr>
          <a:xfrm>
            <a:off x="6911319" y="3278208"/>
            <a:ext cx="4755495" cy="7347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Font typeface="Arial"/>
              <a:buNone/>
            </a:pPr>
            <a:r>
              <a:rPr lang="en-US" sz="1600" b="1"/>
              <a:t>Employee Charging Support. </a:t>
            </a:r>
            <a:r>
              <a:rPr lang="en-US" sz="1600"/>
              <a:t>Many lower income drivers have to commute longer distances to work because of housing affordability. </a:t>
            </a:r>
            <a:endParaRPr lang="en-US" sz="1600">
              <a:solidFill>
                <a:schemeClr val="bg2">
                  <a:lumMod val="75000"/>
                </a:schemeClr>
              </a:solidFill>
            </a:endParaRPr>
          </a:p>
        </p:txBody>
      </p:sp>
      <p:sp>
        <p:nvSpPr>
          <p:cNvPr id="18" name="TextBox 17">
            <a:extLst>
              <a:ext uri="{FF2B5EF4-FFF2-40B4-BE49-F238E27FC236}">
                <a16:creationId xmlns:a16="http://schemas.microsoft.com/office/drawing/2014/main" xmlns="" id="{AE35274F-1457-7140-94C7-F6CDB0A5970B}"/>
              </a:ext>
            </a:extLst>
          </p:cNvPr>
          <p:cNvSpPr txBox="1"/>
          <p:nvPr/>
        </p:nvSpPr>
        <p:spPr>
          <a:xfrm>
            <a:off x="6221111" y="4421079"/>
            <a:ext cx="691148" cy="707886"/>
          </a:xfrm>
          <a:prstGeom prst="rect">
            <a:avLst/>
          </a:prstGeom>
          <a:noFill/>
        </p:spPr>
        <p:txBody>
          <a:bodyPr wrap="square" rtlCol="0">
            <a:spAutoFit/>
          </a:bodyPr>
          <a:lstStyle/>
          <a:p>
            <a:pPr algn="ctr"/>
            <a:r>
              <a:rPr lang="en-US" sz="4000">
                <a:solidFill>
                  <a:schemeClr val="bg2">
                    <a:lumMod val="75000"/>
                  </a:schemeClr>
                </a:solidFill>
                <a:latin typeface="Arial Rounded MT Bold" panose="020F0704030504030204" pitchFamily="34" charset="77"/>
              </a:rPr>
              <a:t>7</a:t>
            </a:r>
            <a:endParaRPr lang="en-US" sz="4000"/>
          </a:p>
        </p:txBody>
      </p:sp>
      <p:sp>
        <p:nvSpPr>
          <p:cNvPr id="20" name="Content Placeholder 4">
            <a:extLst>
              <a:ext uri="{FF2B5EF4-FFF2-40B4-BE49-F238E27FC236}">
                <a16:creationId xmlns:a16="http://schemas.microsoft.com/office/drawing/2014/main" xmlns="" id="{3B629C6C-7C26-C847-BD08-3A3D7FF20ABA}"/>
              </a:ext>
            </a:extLst>
          </p:cNvPr>
          <p:cNvSpPr txBox="1">
            <a:spLocks/>
          </p:cNvSpPr>
          <p:nvPr/>
        </p:nvSpPr>
        <p:spPr>
          <a:xfrm>
            <a:off x="6935981" y="5456650"/>
            <a:ext cx="4755495" cy="11361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Font typeface="Arial"/>
              <a:buNone/>
            </a:pPr>
            <a:r>
              <a:rPr lang="en-US" sz="1600" b="1"/>
              <a:t>Electric Public and School Transport. </a:t>
            </a:r>
            <a:r>
              <a:rPr lang="en-US" sz="1600"/>
              <a:t>Accelerate the electrification of - and expand access to - ALL publicly funded transportation. </a:t>
            </a:r>
            <a:endParaRPr lang="en-US" sz="1600">
              <a:solidFill>
                <a:schemeClr val="bg2">
                  <a:lumMod val="75000"/>
                </a:schemeClr>
              </a:solidFill>
            </a:endParaRPr>
          </a:p>
        </p:txBody>
      </p:sp>
      <p:sp>
        <p:nvSpPr>
          <p:cNvPr id="19" name="Content Placeholder 4">
            <a:extLst>
              <a:ext uri="{FF2B5EF4-FFF2-40B4-BE49-F238E27FC236}">
                <a16:creationId xmlns:a16="http://schemas.microsoft.com/office/drawing/2014/main" xmlns="" id="{8A0722A9-C0E2-8D4C-A25E-25DF9D998236}"/>
              </a:ext>
            </a:extLst>
          </p:cNvPr>
          <p:cNvSpPr txBox="1">
            <a:spLocks/>
          </p:cNvSpPr>
          <p:nvPr/>
        </p:nvSpPr>
        <p:spPr>
          <a:xfrm>
            <a:off x="793099" y="3391351"/>
            <a:ext cx="5111165" cy="6341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10000"/>
              </a:lnSpc>
              <a:buFont typeface="Arial"/>
              <a:buNone/>
            </a:pPr>
            <a:r>
              <a:rPr lang="en-US" sz="1600" b="1" dirty="0"/>
              <a:t>Used Vehicles Incentives or </a:t>
            </a:r>
            <a:r>
              <a:rPr lang="en-US" sz="1600" b="1" dirty="0" smtClean="0"/>
              <a:t>Financing. </a:t>
            </a:r>
            <a:endParaRPr lang="en-US" sz="1600" dirty="0">
              <a:solidFill>
                <a:schemeClr val="bg2">
                  <a:lumMod val="75000"/>
                </a:schemeClr>
              </a:solidFill>
            </a:endParaRPr>
          </a:p>
        </p:txBody>
      </p:sp>
      <p:sp>
        <p:nvSpPr>
          <p:cNvPr id="21" name="TextBox 20">
            <a:extLst>
              <a:ext uri="{FF2B5EF4-FFF2-40B4-BE49-F238E27FC236}">
                <a16:creationId xmlns:a16="http://schemas.microsoft.com/office/drawing/2014/main" xmlns="" id="{5DF0359C-43F2-764D-AB20-759E66728A9C}"/>
              </a:ext>
            </a:extLst>
          </p:cNvPr>
          <p:cNvSpPr txBox="1"/>
          <p:nvPr/>
        </p:nvSpPr>
        <p:spPr>
          <a:xfrm>
            <a:off x="201852" y="5089542"/>
            <a:ext cx="691148" cy="707886"/>
          </a:xfrm>
          <a:prstGeom prst="rect">
            <a:avLst/>
          </a:prstGeom>
          <a:noFill/>
        </p:spPr>
        <p:txBody>
          <a:bodyPr wrap="square" rtlCol="0">
            <a:spAutoFit/>
          </a:bodyPr>
          <a:lstStyle/>
          <a:p>
            <a:pPr algn="ctr"/>
            <a:r>
              <a:rPr lang="en-US" sz="4000">
                <a:solidFill>
                  <a:schemeClr val="bg2">
                    <a:lumMod val="75000"/>
                  </a:schemeClr>
                </a:solidFill>
                <a:latin typeface="Arial Rounded MT Bold" panose="020F0704030504030204" pitchFamily="34" charset="77"/>
              </a:rPr>
              <a:t>4</a:t>
            </a:r>
            <a:endParaRPr lang="en-US" sz="4000"/>
          </a:p>
        </p:txBody>
      </p:sp>
      <p:sp>
        <p:nvSpPr>
          <p:cNvPr id="22" name="Rectangle 21">
            <a:extLst>
              <a:ext uri="{FF2B5EF4-FFF2-40B4-BE49-F238E27FC236}">
                <a16:creationId xmlns:a16="http://schemas.microsoft.com/office/drawing/2014/main" xmlns="" id="{3D84D8E3-E8EE-3043-9E10-8A4B5FFD54A1}"/>
              </a:ext>
            </a:extLst>
          </p:cNvPr>
          <p:cNvSpPr/>
          <p:nvPr/>
        </p:nvSpPr>
        <p:spPr>
          <a:xfrm>
            <a:off x="6887597" y="2243541"/>
            <a:ext cx="5215076" cy="830997"/>
          </a:xfrm>
          <a:prstGeom prst="rect">
            <a:avLst/>
          </a:prstGeom>
        </p:spPr>
        <p:txBody>
          <a:bodyPr wrap="square">
            <a:spAutoFit/>
          </a:bodyPr>
          <a:lstStyle/>
          <a:p>
            <a:r>
              <a:rPr lang="en-US" sz="1600" b="1">
                <a:latin typeface="Verdana" panose="020B0604030504040204" pitchFamily="34" charset="0"/>
                <a:ea typeface="Verdana" panose="020B0604030504040204" pitchFamily="34" charset="0"/>
                <a:cs typeface="Verdana" panose="020B0604030504040204" pitchFamily="34" charset="0"/>
              </a:rPr>
              <a:t>Electric Car-Sharing Programs. </a:t>
            </a:r>
            <a:r>
              <a:rPr lang="en-US" sz="1600">
                <a:latin typeface="Verdana" panose="020B0604030504040204" pitchFamily="34" charset="0"/>
                <a:ea typeface="Verdana" panose="020B0604030504040204" pitchFamily="34" charset="0"/>
                <a:cs typeface="Verdana" panose="020B0604030504040204" pitchFamily="34" charset="0"/>
              </a:rPr>
              <a:t>Located in low income communities where members are not required to return the EV to the same place.</a:t>
            </a:r>
          </a:p>
        </p:txBody>
      </p:sp>
      <p:sp>
        <p:nvSpPr>
          <p:cNvPr id="23" name="TextBox 22">
            <a:extLst>
              <a:ext uri="{FF2B5EF4-FFF2-40B4-BE49-F238E27FC236}">
                <a16:creationId xmlns:a16="http://schemas.microsoft.com/office/drawing/2014/main" xmlns="" id="{E7E4AD2A-EFBB-FE45-B185-2AE5114CEC12}"/>
              </a:ext>
            </a:extLst>
          </p:cNvPr>
          <p:cNvSpPr txBox="1"/>
          <p:nvPr/>
        </p:nvSpPr>
        <p:spPr>
          <a:xfrm>
            <a:off x="6244833" y="5456650"/>
            <a:ext cx="691148" cy="707886"/>
          </a:xfrm>
          <a:prstGeom prst="rect">
            <a:avLst/>
          </a:prstGeom>
          <a:noFill/>
        </p:spPr>
        <p:txBody>
          <a:bodyPr wrap="square" rtlCol="0">
            <a:spAutoFit/>
          </a:bodyPr>
          <a:lstStyle/>
          <a:p>
            <a:pPr algn="ctr"/>
            <a:r>
              <a:rPr lang="en-US" sz="4000">
                <a:solidFill>
                  <a:schemeClr val="bg2">
                    <a:lumMod val="75000"/>
                  </a:schemeClr>
                </a:solidFill>
                <a:latin typeface="Arial Rounded MT Bold" panose="020F0704030504030204" pitchFamily="34" charset="77"/>
              </a:rPr>
              <a:t>8</a:t>
            </a:r>
            <a:endParaRPr lang="en-US" sz="4000"/>
          </a:p>
        </p:txBody>
      </p:sp>
    </p:spTree>
    <p:extLst>
      <p:ext uri="{BB962C8B-B14F-4D97-AF65-F5344CB8AC3E}">
        <p14:creationId xmlns:p14="http://schemas.microsoft.com/office/powerpoint/2010/main" val="14183016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D8E196-30DB-478F-8BA1-B75D805E629F}"/>
              </a:ext>
            </a:extLst>
          </p:cNvPr>
          <p:cNvSpPr>
            <a:spLocks noGrp="1"/>
          </p:cNvSpPr>
          <p:nvPr>
            <p:ph type="title"/>
          </p:nvPr>
        </p:nvSpPr>
        <p:spPr/>
        <p:txBody>
          <a:bodyPr/>
          <a:lstStyle/>
          <a:p>
            <a:r>
              <a:rPr lang="en-US"/>
              <a:t>Consumer Education &amp; Outreach</a:t>
            </a:r>
          </a:p>
        </p:txBody>
      </p:sp>
      <p:sp>
        <p:nvSpPr>
          <p:cNvPr id="4" name="Slide Number Placeholder 3">
            <a:extLst>
              <a:ext uri="{FF2B5EF4-FFF2-40B4-BE49-F238E27FC236}">
                <a16:creationId xmlns:a16="http://schemas.microsoft.com/office/drawing/2014/main" xmlns="" id="{6A2B80B3-3967-49BF-A8AB-CB77220C1A7E}"/>
              </a:ext>
            </a:extLst>
          </p:cNvPr>
          <p:cNvSpPr>
            <a:spLocks noGrp="1"/>
          </p:cNvSpPr>
          <p:nvPr>
            <p:ph type="sldNum" sz="quarter" idx="10"/>
          </p:nvPr>
        </p:nvSpPr>
        <p:spPr/>
        <p:txBody>
          <a:bodyPr/>
          <a:lstStyle/>
          <a:p>
            <a:fld id="{21F9DCCC-A49A-E045-B4F4-7C6903B0EA14}" type="slidenum">
              <a:rPr lang="en-US" smtClean="0"/>
              <a:t>33</a:t>
            </a:fld>
            <a:endParaRPr lang="en-US"/>
          </a:p>
        </p:txBody>
      </p:sp>
      <p:pic>
        <p:nvPicPr>
          <p:cNvPr id="5" name="Picture 4">
            <a:extLst>
              <a:ext uri="{FF2B5EF4-FFF2-40B4-BE49-F238E27FC236}">
                <a16:creationId xmlns:a16="http://schemas.microsoft.com/office/drawing/2014/main" xmlns="" id="{2B2757AE-AD7B-4DDE-B6AB-20BC251F70F1}"/>
              </a:ext>
            </a:extLst>
          </p:cNvPr>
          <p:cNvPicPr>
            <a:picLocks noChangeAspect="1"/>
          </p:cNvPicPr>
          <p:nvPr/>
        </p:nvPicPr>
        <p:blipFill>
          <a:blip r:embed="rId3"/>
          <a:stretch>
            <a:fillRect/>
          </a:stretch>
        </p:blipFill>
        <p:spPr>
          <a:xfrm>
            <a:off x="613752" y="1505188"/>
            <a:ext cx="5118307" cy="5352812"/>
          </a:xfrm>
          <a:prstGeom prst="rect">
            <a:avLst/>
          </a:prstGeom>
        </p:spPr>
      </p:pic>
      <p:pic>
        <p:nvPicPr>
          <p:cNvPr id="4098" name="Picture 2" descr="https://scontent-lga3-1.xx.fbcdn.net/v/t1.0-9/60449629_2908111289206871_618335317639823360_o.jpg?_nc_cat=109&amp;_nc_oc=AQnEhUXFQnXb45StGFSJi4fn4zOveay1gUYhJTdd6AYl1Q0YmCGwowP0xj3mhZBnStg&amp;_nc_ht=scontent-lga3-1.xx&amp;oh=c53613690905a0101b3c44eae2f9b8be&amp;oe=5DC37355">
            <a:extLst>
              <a:ext uri="{FF2B5EF4-FFF2-40B4-BE49-F238E27FC236}">
                <a16:creationId xmlns:a16="http://schemas.microsoft.com/office/drawing/2014/main" xmlns="" id="{6368BCDB-DEDA-44FE-848E-4E5D1FA663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245" t="850" r="3146" b="-850"/>
          <a:stretch/>
        </p:blipFill>
        <p:spPr bwMode="auto">
          <a:xfrm>
            <a:off x="6341331" y="1499652"/>
            <a:ext cx="5761342" cy="24737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A7C1BEB9-FCF6-4730-AF3B-914ACD136020}"/>
              </a:ext>
            </a:extLst>
          </p:cNvPr>
          <p:cNvPicPr>
            <a:picLocks noChangeAspect="1"/>
          </p:cNvPicPr>
          <p:nvPr/>
        </p:nvPicPr>
        <p:blipFill>
          <a:blip r:embed="rId5"/>
          <a:stretch>
            <a:fillRect/>
          </a:stretch>
        </p:blipFill>
        <p:spPr>
          <a:xfrm>
            <a:off x="9124659" y="3999202"/>
            <a:ext cx="3018958" cy="2461239"/>
          </a:xfrm>
          <a:prstGeom prst="rect">
            <a:avLst/>
          </a:prstGeom>
        </p:spPr>
      </p:pic>
      <p:pic>
        <p:nvPicPr>
          <p:cNvPr id="7" name="Picture 6">
            <a:extLst>
              <a:ext uri="{FF2B5EF4-FFF2-40B4-BE49-F238E27FC236}">
                <a16:creationId xmlns:a16="http://schemas.microsoft.com/office/drawing/2014/main" xmlns="" id="{5D4A22D6-C5EC-460F-B257-C3E5409087FF}"/>
              </a:ext>
            </a:extLst>
          </p:cNvPr>
          <p:cNvPicPr>
            <a:picLocks noChangeAspect="1"/>
          </p:cNvPicPr>
          <p:nvPr/>
        </p:nvPicPr>
        <p:blipFill>
          <a:blip r:embed="rId6"/>
          <a:stretch>
            <a:fillRect/>
          </a:stretch>
        </p:blipFill>
        <p:spPr>
          <a:xfrm>
            <a:off x="6341331" y="3974563"/>
            <a:ext cx="2743200" cy="2786829"/>
          </a:xfrm>
          <a:prstGeom prst="rect">
            <a:avLst/>
          </a:prstGeom>
        </p:spPr>
      </p:pic>
    </p:spTree>
    <p:extLst>
      <p:ext uri="{BB962C8B-B14F-4D97-AF65-F5344CB8AC3E}">
        <p14:creationId xmlns:p14="http://schemas.microsoft.com/office/powerpoint/2010/main" val="42332447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D8E196-30DB-478F-8BA1-B75D805E629F}"/>
              </a:ext>
            </a:extLst>
          </p:cNvPr>
          <p:cNvSpPr>
            <a:spLocks noGrp="1"/>
          </p:cNvSpPr>
          <p:nvPr>
            <p:ph type="title"/>
          </p:nvPr>
        </p:nvSpPr>
        <p:spPr/>
        <p:txBody>
          <a:bodyPr/>
          <a:lstStyle/>
          <a:p>
            <a:r>
              <a:rPr lang="en-US"/>
              <a:t>Dealer Engagement</a:t>
            </a:r>
          </a:p>
        </p:txBody>
      </p:sp>
      <p:sp>
        <p:nvSpPr>
          <p:cNvPr id="3" name="Content Placeholder 2">
            <a:extLst>
              <a:ext uri="{FF2B5EF4-FFF2-40B4-BE49-F238E27FC236}">
                <a16:creationId xmlns:a16="http://schemas.microsoft.com/office/drawing/2014/main" xmlns="" id="{85DA8C1D-486C-41E2-9C38-EBC55A2F5E95}"/>
              </a:ext>
            </a:extLst>
          </p:cNvPr>
          <p:cNvSpPr>
            <a:spLocks noGrp="1"/>
          </p:cNvSpPr>
          <p:nvPr>
            <p:ph idx="1"/>
          </p:nvPr>
        </p:nvSpPr>
        <p:spPr>
          <a:xfrm>
            <a:off x="436728" y="1555845"/>
            <a:ext cx="9747397" cy="4878821"/>
          </a:xfrm>
        </p:spPr>
        <p:txBody>
          <a:bodyPr/>
          <a:lstStyle/>
          <a:p>
            <a:r>
              <a:rPr lang="en-US" dirty="0"/>
              <a:t>Dealers are critical partners</a:t>
            </a:r>
          </a:p>
          <a:p>
            <a:r>
              <a:rPr lang="en-US" dirty="0"/>
              <a:t>“Mid-stream” programs addressing dealer barriers and motivations can be integrated with incentives</a:t>
            </a:r>
          </a:p>
          <a:p>
            <a:r>
              <a:rPr lang="en-US" dirty="0"/>
              <a:t>Dealers can assist consumers with incentives, including potential point-of-sale programs</a:t>
            </a:r>
          </a:p>
          <a:p>
            <a:r>
              <a:rPr lang="en-US" dirty="0"/>
              <a:t>Need for more EV expertise among salespersons</a:t>
            </a:r>
          </a:p>
          <a:p>
            <a:pPr lvl="1"/>
            <a:r>
              <a:rPr lang="en-US" dirty="0"/>
              <a:t>Reward excellence</a:t>
            </a:r>
          </a:p>
          <a:p>
            <a:r>
              <a:rPr lang="en-US" dirty="0"/>
              <a:t>Dealers can only sell what automakers provide. Need more crossover / all-wheel drive models to meet current customer preferences</a:t>
            </a:r>
          </a:p>
        </p:txBody>
      </p:sp>
      <p:sp>
        <p:nvSpPr>
          <p:cNvPr id="4" name="Slide Number Placeholder 3">
            <a:extLst>
              <a:ext uri="{FF2B5EF4-FFF2-40B4-BE49-F238E27FC236}">
                <a16:creationId xmlns:a16="http://schemas.microsoft.com/office/drawing/2014/main" xmlns="" id="{6A2B80B3-3967-49BF-A8AB-CB77220C1A7E}"/>
              </a:ext>
            </a:extLst>
          </p:cNvPr>
          <p:cNvSpPr>
            <a:spLocks noGrp="1"/>
          </p:cNvSpPr>
          <p:nvPr>
            <p:ph type="sldNum" sz="quarter" idx="10"/>
          </p:nvPr>
        </p:nvSpPr>
        <p:spPr/>
        <p:txBody>
          <a:bodyPr/>
          <a:lstStyle/>
          <a:p>
            <a:fld id="{21F9DCCC-A49A-E045-B4F4-7C6903B0EA14}" type="slidenum">
              <a:rPr lang="en-US" smtClean="0"/>
              <a:t>34</a:t>
            </a:fld>
            <a:endParaRPr lang="en-US"/>
          </a:p>
        </p:txBody>
      </p:sp>
      <p:pic>
        <p:nvPicPr>
          <p:cNvPr id="5" name="Picture Placeholder 7">
            <a:extLst>
              <a:ext uri="{FF2B5EF4-FFF2-40B4-BE49-F238E27FC236}">
                <a16:creationId xmlns:a16="http://schemas.microsoft.com/office/drawing/2014/main" xmlns="" id="{B43A9630-AF1A-4769-8DE3-61B7873B83A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407"/>
          <a:stretch/>
        </p:blipFill>
        <p:spPr>
          <a:xfrm rot="16200000">
            <a:off x="8681264" y="3198390"/>
            <a:ext cx="4924270" cy="1705973"/>
          </a:xfrm>
          <a:prstGeom prst="rect">
            <a:avLst/>
          </a:prstGeom>
        </p:spPr>
      </p:pic>
    </p:spTree>
    <p:extLst>
      <p:ext uri="{BB962C8B-B14F-4D97-AF65-F5344CB8AC3E}">
        <p14:creationId xmlns:p14="http://schemas.microsoft.com/office/powerpoint/2010/main" val="19873015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D8E196-30DB-478F-8BA1-B75D805E629F}"/>
              </a:ext>
            </a:extLst>
          </p:cNvPr>
          <p:cNvSpPr>
            <a:spLocks noGrp="1"/>
          </p:cNvSpPr>
          <p:nvPr>
            <p:ph type="title"/>
          </p:nvPr>
        </p:nvSpPr>
        <p:spPr/>
        <p:txBody>
          <a:bodyPr/>
          <a:lstStyle/>
          <a:p>
            <a:r>
              <a:rPr lang="en-US" dirty="0"/>
              <a:t>Technology – Battery Pricing</a:t>
            </a:r>
          </a:p>
        </p:txBody>
      </p:sp>
      <p:sp>
        <p:nvSpPr>
          <p:cNvPr id="4" name="Slide Number Placeholder 3">
            <a:extLst>
              <a:ext uri="{FF2B5EF4-FFF2-40B4-BE49-F238E27FC236}">
                <a16:creationId xmlns:a16="http://schemas.microsoft.com/office/drawing/2014/main" xmlns="" id="{6A2B80B3-3967-49BF-A8AB-CB77220C1A7E}"/>
              </a:ext>
            </a:extLst>
          </p:cNvPr>
          <p:cNvSpPr>
            <a:spLocks noGrp="1"/>
          </p:cNvSpPr>
          <p:nvPr>
            <p:ph type="sldNum" sz="quarter" idx="10"/>
          </p:nvPr>
        </p:nvSpPr>
        <p:spPr/>
        <p:txBody>
          <a:bodyPr/>
          <a:lstStyle/>
          <a:p>
            <a:fld id="{21F9DCCC-A49A-E045-B4F4-7C6903B0EA14}" type="slidenum">
              <a:rPr lang="en-US" smtClean="0"/>
              <a:t>35</a:t>
            </a:fld>
            <a:endParaRPr lang="en-US"/>
          </a:p>
        </p:txBody>
      </p:sp>
      <p:pic>
        <p:nvPicPr>
          <p:cNvPr id="2050" name="Picture 2" descr="https://data.bloomberglp.com/professional/sites/24/Capture2.jpg">
            <a:extLst>
              <a:ext uri="{FF2B5EF4-FFF2-40B4-BE49-F238E27FC236}">
                <a16:creationId xmlns:a16="http://schemas.microsoft.com/office/drawing/2014/main" xmlns="" id="{EDABB335-6F62-4525-98E5-3F0A7F6CD5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420" b="7993"/>
          <a:stretch/>
        </p:blipFill>
        <p:spPr bwMode="auto">
          <a:xfrm>
            <a:off x="794605" y="1430214"/>
            <a:ext cx="9477375" cy="54277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EBC5FD46-896F-4F73-9AAF-F1B661161057}"/>
              </a:ext>
            </a:extLst>
          </p:cNvPr>
          <p:cNvSpPr txBox="1"/>
          <p:nvPr/>
        </p:nvSpPr>
        <p:spPr>
          <a:xfrm>
            <a:off x="9436617" y="6513512"/>
            <a:ext cx="2267703" cy="300165"/>
          </a:xfrm>
          <a:prstGeom prst="rect">
            <a:avLst/>
          </a:prstGeom>
        </p:spPr>
        <p:txBody>
          <a:bodyPr vert="horz" wrap="square" lIns="91440" tIns="45720" rIns="91440" bIns="45720" rtlCol="0" anchor="ctr">
            <a:normAutofit/>
          </a:bodyPr>
          <a:lstStyle/>
          <a:p>
            <a:pPr algn="r">
              <a:spcBef>
                <a:spcPct val="20000"/>
              </a:spcBef>
            </a:pPr>
            <a:r>
              <a:rPr lang="en-US" sz="1200" i="1" dirty="0">
                <a:solidFill>
                  <a:schemeClr val="bg1">
                    <a:lumMod val="50000"/>
                  </a:schemeClr>
                </a:solidFill>
                <a:latin typeface="Helvetica Light"/>
                <a:cs typeface="Helvetica Light"/>
              </a:rPr>
              <a:t>BloombergNEF</a:t>
            </a:r>
          </a:p>
        </p:txBody>
      </p:sp>
      <p:sp>
        <p:nvSpPr>
          <p:cNvPr id="8" name="Rectangle: Rounded Corners 7">
            <a:extLst>
              <a:ext uri="{FF2B5EF4-FFF2-40B4-BE49-F238E27FC236}">
                <a16:creationId xmlns:a16="http://schemas.microsoft.com/office/drawing/2014/main" xmlns="" id="{51BDDA62-CA19-44E1-B3B0-45C0B85552CA}"/>
              </a:ext>
            </a:extLst>
          </p:cNvPr>
          <p:cNvSpPr/>
          <p:nvPr/>
        </p:nvSpPr>
        <p:spPr>
          <a:xfrm>
            <a:off x="5849816" y="1729153"/>
            <a:ext cx="5638800" cy="169984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Lithium Ion battery prices have </a:t>
            </a:r>
            <a:r>
              <a:rPr lang="en-US" sz="3200" b="1" dirty="0"/>
              <a:t>decreased 70% </a:t>
            </a:r>
            <a:r>
              <a:rPr lang="en-US" sz="3200" dirty="0"/>
              <a:t>over last 5 years</a:t>
            </a:r>
          </a:p>
        </p:txBody>
      </p:sp>
    </p:spTree>
    <p:extLst>
      <p:ext uri="{BB962C8B-B14F-4D97-AF65-F5344CB8AC3E}">
        <p14:creationId xmlns:p14="http://schemas.microsoft.com/office/powerpoint/2010/main" val="29372191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D8E196-30DB-478F-8BA1-B75D805E629F}"/>
              </a:ext>
            </a:extLst>
          </p:cNvPr>
          <p:cNvSpPr>
            <a:spLocks noGrp="1"/>
          </p:cNvSpPr>
          <p:nvPr>
            <p:ph type="title"/>
          </p:nvPr>
        </p:nvSpPr>
        <p:spPr/>
        <p:txBody>
          <a:bodyPr/>
          <a:lstStyle/>
          <a:p>
            <a:r>
              <a:rPr lang="en-US" dirty="0"/>
              <a:t>Technology – Battery Lifecycle</a:t>
            </a:r>
          </a:p>
        </p:txBody>
      </p:sp>
      <p:sp>
        <p:nvSpPr>
          <p:cNvPr id="4" name="Slide Number Placeholder 3">
            <a:extLst>
              <a:ext uri="{FF2B5EF4-FFF2-40B4-BE49-F238E27FC236}">
                <a16:creationId xmlns:a16="http://schemas.microsoft.com/office/drawing/2014/main" xmlns="" id="{6A2B80B3-3967-49BF-A8AB-CB77220C1A7E}"/>
              </a:ext>
            </a:extLst>
          </p:cNvPr>
          <p:cNvSpPr>
            <a:spLocks noGrp="1"/>
          </p:cNvSpPr>
          <p:nvPr>
            <p:ph type="sldNum" sz="quarter" idx="10"/>
          </p:nvPr>
        </p:nvSpPr>
        <p:spPr/>
        <p:txBody>
          <a:bodyPr/>
          <a:lstStyle/>
          <a:p>
            <a:fld id="{21F9DCCC-A49A-E045-B4F4-7C6903B0EA14}" type="slidenum">
              <a:rPr lang="en-US" smtClean="0"/>
              <a:t>36</a:t>
            </a:fld>
            <a:endParaRPr lang="en-US"/>
          </a:p>
        </p:txBody>
      </p:sp>
      <p:pic>
        <p:nvPicPr>
          <p:cNvPr id="6146" name="Picture 2" descr="American-Made Battery Recycling Logo">
            <a:extLst>
              <a:ext uri="{FF2B5EF4-FFF2-40B4-BE49-F238E27FC236}">
                <a16:creationId xmlns:a16="http://schemas.microsoft.com/office/drawing/2014/main" xmlns="" id="{7FFA3C84-E477-4E7F-8203-0FD7C9D33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3271" y="2218527"/>
            <a:ext cx="4039402" cy="4371296"/>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xmlns="" id="{1BF65A3B-6B61-4395-9F08-5D24763F3B76}"/>
              </a:ext>
            </a:extLst>
          </p:cNvPr>
          <p:cNvSpPr>
            <a:spLocks noGrp="1"/>
          </p:cNvSpPr>
          <p:nvPr>
            <p:ph idx="1"/>
          </p:nvPr>
        </p:nvSpPr>
        <p:spPr>
          <a:xfrm>
            <a:off x="147222" y="1817253"/>
            <a:ext cx="7963016" cy="4878821"/>
          </a:xfrm>
        </p:spPr>
        <p:txBody>
          <a:bodyPr/>
          <a:lstStyle/>
          <a:p>
            <a:pPr marL="0" indent="0">
              <a:buNone/>
            </a:pPr>
            <a:r>
              <a:rPr lang="en-US" b="1" dirty="0"/>
              <a:t>US Department of Energy Lithium-Ion Battery Recycling Prize</a:t>
            </a:r>
          </a:p>
          <a:p>
            <a:r>
              <a:rPr lang="en-US" dirty="0"/>
              <a:t>Identifying innovative solutions for collecting, sorting, storing, and transporting spent and discarded lithium-ion batteries</a:t>
            </a:r>
          </a:p>
          <a:p>
            <a:r>
              <a:rPr lang="en-US" dirty="0"/>
              <a:t>From electric vehicle (EV), consumer electronics, industrial, and stationary applications — for eventual recycling and materials recovery.</a:t>
            </a:r>
          </a:p>
        </p:txBody>
      </p:sp>
      <p:sp>
        <p:nvSpPr>
          <p:cNvPr id="11" name="TextBox 10">
            <a:extLst>
              <a:ext uri="{FF2B5EF4-FFF2-40B4-BE49-F238E27FC236}">
                <a16:creationId xmlns:a16="http://schemas.microsoft.com/office/drawing/2014/main" xmlns="" id="{513A9445-204F-47F8-9C2D-E9056293E8F5}"/>
              </a:ext>
            </a:extLst>
          </p:cNvPr>
          <p:cNvSpPr txBox="1"/>
          <p:nvPr/>
        </p:nvSpPr>
        <p:spPr>
          <a:xfrm>
            <a:off x="9436617" y="6513512"/>
            <a:ext cx="2267703" cy="300165"/>
          </a:xfrm>
          <a:prstGeom prst="rect">
            <a:avLst/>
          </a:prstGeom>
        </p:spPr>
        <p:txBody>
          <a:bodyPr vert="horz" wrap="square" lIns="91440" tIns="45720" rIns="91440" bIns="45720" rtlCol="0" anchor="ctr">
            <a:normAutofit/>
          </a:bodyPr>
          <a:lstStyle/>
          <a:p>
            <a:pPr algn="r">
              <a:spcBef>
                <a:spcPct val="20000"/>
              </a:spcBef>
            </a:pPr>
            <a:r>
              <a:rPr lang="en-US" sz="1200" i="1" dirty="0">
                <a:solidFill>
                  <a:schemeClr val="bg1">
                    <a:lumMod val="50000"/>
                  </a:schemeClr>
                </a:solidFill>
                <a:latin typeface="Helvetica Light"/>
                <a:cs typeface="Helvetica Light"/>
              </a:rPr>
              <a:t>US DOE</a:t>
            </a:r>
          </a:p>
        </p:txBody>
      </p:sp>
    </p:spTree>
    <p:extLst>
      <p:ext uri="{BB962C8B-B14F-4D97-AF65-F5344CB8AC3E}">
        <p14:creationId xmlns:p14="http://schemas.microsoft.com/office/powerpoint/2010/main" val="18701661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D8E196-30DB-478F-8BA1-B75D805E629F}"/>
              </a:ext>
            </a:extLst>
          </p:cNvPr>
          <p:cNvSpPr>
            <a:spLocks noGrp="1"/>
          </p:cNvSpPr>
          <p:nvPr>
            <p:ph type="title"/>
          </p:nvPr>
        </p:nvSpPr>
        <p:spPr/>
        <p:txBody>
          <a:bodyPr/>
          <a:lstStyle/>
          <a:p>
            <a:r>
              <a:rPr lang="en-US" dirty="0"/>
              <a:t>Technology Advancements</a:t>
            </a:r>
          </a:p>
        </p:txBody>
      </p:sp>
      <p:sp>
        <p:nvSpPr>
          <p:cNvPr id="4" name="Slide Number Placeholder 3">
            <a:extLst>
              <a:ext uri="{FF2B5EF4-FFF2-40B4-BE49-F238E27FC236}">
                <a16:creationId xmlns:a16="http://schemas.microsoft.com/office/drawing/2014/main" xmlns="" id="{6A2B80B3-3967-49BF-A8AB-CB77220C1A7E}"/>
              </a:ext>
            </a:extLst>
          </p:cNvPr>
          <p:cNvSpPr>
            <a:spLocks noGrp="1"/>
          </p:cNvSpPr>
          <p:nvPr>
            <p:ph type="sldNum" sz="quarter" idx="10"/>
          </p:nvPr>
        </p:nvSpPr>
        <p:spPr/>
        <p:txBody>
          <a:bodyPr/>
          <a:lstStyle/>
          <a:p>
            <a:fld id="{21F9DCCC-A49A-E045-B4F4-7C6903B0EA14}" type="slidenum">
              <a:rPr lang="en-US" smtClean="0"/>
              <a:t>37</a:t>
            </a:fld>
            <a:endParaRPr lang="en-US"/>
          </a:p>
        </p:txBody>
      </p:sp>
      <p:pic>
        <p:nvPicPr>
          <p:cNvPr id="7" name="Picture 6">
            <a:extLst>
              <a:ext uri="{FF2B5EF4-FFF2-40B4-BE49-F238E27FC236}">
                <a16:creationId xmlns:a16="http://schemas.microsoft.com/office/drawing/2014/main" xmlns="" id="{246C16A5-2A05-4AFF-99CE-D46AF1FF5755}"/>
              </a:ext>
            </a:extLst>
          </p:cNvPr>
          <p:cNvPicPr>
            <a:picLocks noChangeAspect="1"/>
          </p:cNvPicPr>
          <p:nvPr/>
        </p:nvPicPr>
        <p:blipFill>
          <a:blip r:embed="rId3"/>
          <a:stretch>
            <a:fillRect/>
          </a:stretch>
        </p:blipFill>
        <p:spPr>
          <a:xfrm>
            <a:off x="164342" y="2980321"/>
            <a:ext cx="4313584" cy="3802623"/>
          </a:xfrm>
          <a:prstGeom prst="rect">
            <a:avLst/>
          </a:prstGeom>
        </p:spPr>
      </p:pic>
      <p:pic>
        <p:nvPicPr>
          <p:cNvPr id="8" name="Picture 7">
            <a:extLst>
              <a:ext uri="{FF2B5EF4-FFF2-40B4-BE49-F238E27FC236}">
                <a16:creationId xmlns:a16="http://schemas.microsoft.com/office/drawing/2014/main" xmlns="" id="{3A6FF0C8-C8A8-4DF3-8A25-52558C83B965}"/>
              </a:ext>
            </a:extLst>
          </p:cNvPr>
          <p:cNvPicPr>
            <a:picLocks noChangeAspect="1"/>
          </p:cNvPicPr>
          <p:nvPr/>
        </p:nvPicPr>
        <p:blipFill>
          <a:blip r:embed="rId4"/>
          <a:stretch>
            <a:fillRect/>
          </a:stretch>
        </p:blipFill>
        <p:spPr>
          <a:xfrm>
            <a:off x="8871793" y="2470860"/>
            <a:ext cx="2832527" cy="644089"/>
          </a:xfrm>
          <a:prstGeom prst="rect">
            <a:avLst/>
          </a:prstGeom>
        </p:spPr>
      </p:pic>
      <p:pic>
        <p:nvPicPr>
          <p:cNvPr id="9" name="Picture 8">
            <a:extLst>
              <a:ext uri="{FF2B5EF4-FFF2-40B4-BE49-F238E27FC236}">
                <a16:creationId xmlns:a16="http://schemas.microsoft.com/office/drawing/2014/main" xmlns="" id="{63FE1FA5-E00E-42BD-A908-45AD64FD9E8B}"/>
              </a:ext>
            </a:extLst>
          </p:cNvPr>
          <p:cNvPicPr>
            <a:picLocks noChangeAspect="1"/>
          </p:cNvPicPr>
          <p:nvPr/>
        </p:nvPicPr>
        <p:blipFill>
          <a:blip r:embed="rId5"/>
          <a:stretch>
            <a:fillRect/>
          </a:stretch>
        </p:blipFill>
        <p:spPr>
          <a:xfrm>
            <a:off x="8626598" y="3127932"/>
            <a:ext cx="3438961" cy="2778958"/>
          </a:xfrm>
          <a:prstGeom prst="rect">
            <a:avLst/>
          </a:prstGeom>
        </p:spPr>
      </p:pic>
      <p:pic>
        <p:nvPicPr>
          <p:cNvPr id="10" name="Picture 9">
            <a:extLst>
              <a:ext uri="{FF2B5EF4-FFF2-40B4-BE49-F238E27FC236}">
                <a16:creationId xmlns:a16="http://schemas.microsoft.com/office/drawing/2014/main" xmlns="" id="{A4A1F9C9-E6B5-4BDB-B0AA-C9427748292C}"/>
              </a:ext>
            </a:extLst>
          </p:cNvPr>
          <p:cNvPicPr>
            <a:picLocks noChangeAspect="1"/>
          </p:cNvPicPr>
          <p:nvPr/>
        </p:nvPicPr>
        <p:blipFill>
          <a:blip r:embed="rId6"/>
          <a:stretch>
            <a:fillRect/>
          </a:stretch>
        </p:blipFill>
        <p:spPr>
          <a:xfrm>
            <a:off x="89327" y="2470860"/>
            <a:ext cx="2715004" cy="428685"/>
          </a:xfrm>
          <a:prstGeom prst="rect">
            <a:avLst/>
          </a:prstGeom>
        </p:spPr>
      </p:pic>
      <p:sp>
        <p:nvSpPr>
          <p:cNvPr id="13" name="TextBox 12">
            <a:extLst>
              <a:ext uri="{FF2B5EF4-FFF2-40B4-BE49-F238E27FC236}">
                <a16:creationId xmlns:a16="http://schemas.microsoft.com/office/drawing/2014/main" xmlns="" id="{2DAD173C-BD60-43F2-ADF5-6A2FEBDA25EE}"/>
              </a:ext>
            </a:extLst>
          </p:cNvPr>
          <p:cNvSpPr txBox="1"/>
          <p:nvPr/>
        </p:nvSpPr>
        <p:spPr>
          <a:xfrm>
            <a:off x="164342" y="1587081"/>
            <a:ext cx="11640971" cy="523220"/>
          </a:xfrm>
          <a:prstGeom prst="rect">
            <a:avLst/>
          </a:prstGeom>
          <a:noFill/>
        </p:spPr>
        <p:txBody>
          <a:bodyPr wrap="square" rtlCol="0">
            <a:spAutoFit/>
          </a:bodyPr>
          <a:lstStyle/>
          <a:p>
            <a:r>
              <a:rPr lang="en-US" sz="2800" i="1" dirty="0">
                <a:latin typeface="Roboto Slab" panose="020B0604020202020204" charset="0"/>
                <a:ea typeface="Roboto Slab" panose="020B0604020202020204" charset="0"/>
              </a:rPr>
              <a:t>More models, more range, lower prices, faster charging, automated</a:t>
            </a:r>
          </a:p>
        </p:txBody>
      </p:sp>
      <p:pic>
        <p:nvPicPr>
          <p:cNvPr id="5122" name="Picture 2" descr="USA TODAY">
            <a:extLst>
              <a:ext uri="{FF2B5EF4-FFF2-40B4-BE49-F238E27FC236}">
                <a16:creationId xmlns:a16="http://schemas.microsoft.com/office/drawing/2014/main" xmlns="" id="{E96281E7-7B08-41F5-8040-E5A5C0A745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2409" y="2352949"/>
            <a:ext cx="2552700" cy="762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A46C78D2-D8AC-4D8A-9121-F355FD67DE1F}"/>
              </a:ext>
            </a:extLst>
          </p:cNvPr>
          <p:cNvSpPr txBox="1"/>
          <p:nvPr/>
        </p:nvSpPr>
        <p:spPr>
          <a:xfrm>
            <a:off x="4477926" y="3003654"/>
            <a:ext cx="4237689" cy="677108"/>
          </a:xfrm>
          <a:prstGeom prst="rect">
            <a:avLst/>
          </a:prstGeom>
          <a:noFill/>
        </p:spPr>
        <p:txBody>
          <a:bodyPr wrap="square" rtlCol="0">
            <a:spAutoFit/>
          </a:bodyPr>
          <a:lstStyle/>
          <a:p>
            <a:r>
              <a:rPr lang="en-US" sz="1900" b="1" dirty="0">
                <a:solidFill>
                  <a:schemeClr val="tx1">
                    <a:lumMod val="85000"/>
                    <a:lumOff val="15000"/>
                  </a:schemeClr>
                </a:solidFill>
                <a:latin typeface="Roboto Slab" panose="020B0604020202020204" charset="0"/>
                <a:ea typeface="Roboto Slab" panose="020B0604020202020204" charset="0"/>
              </a:rPr>
              <a:t>Ford F-150 EV pickup prototype tows more than 1 million pounds</a:t>
            </a:r>
          </a:p>
        </p:txBody>
      </p:sp>
      <p:pic>
        <p:nvPicPr>
          <p:cNvPr id="3" name="Picture 2">
            <a:extLst>
              <a:ext uri="{FF2B5EF4-FFF2-40B4-BE49-F238E27FC236}">
                <a16:creationId xmlns:a16="http://schemas.microsoft.com/office/drawing/2014/main" xmlns="" id="{0963E8E4-ACB0-4812-9AD1-4FE6DC358E97}"/>
              </a:ext>
            </a:extLst>
          </p:cNvPr>
          <p:cNvPicPr>
            <a:picLocks noChangeAspect="1"/>
          </p:cNvPicPr>
          <p:nvPr/>
        </p:nvPicPr>
        <p:blipFill>
          <a:blip r:embed="rId8"/>
          <a:stretch>
            <a:fillRect/>
          </a:stretch>
        </p:blipFill>
        <p:spPr>
          <a:xfrm>
            <a:off x="4556583" y="3652564"/>
            <a:ext cx="3993361" cy="3026770"/>
          </a:xfrm>
          <a:prstGeom prst="rect">
            <a:avLst/>
          </a:prstGeom>
        </p:spPr>
      </p:pic>
    </p:spTree>
    <p:extLst>
      <p:ext uri="{BB962C8B-B14F-4D97-AF65-F5344CB8AC3E}">
        <p14:creationId xmlns:p14="http://schemas.microsoft.com/office/powerpoint/2010/main" val="34829983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D8E196-30DB-478F-8BA1-B75D805E629F}"/>
              </a:ext>
            </a:extLst>
          </p:cNvPr>
          <p:cNvSpPr>
            <a:spLocks noGrp="1"/>
          </p:cNvSpPr>
          <p:nvPr>
            <p:ph type="title"/>
          </p:nvPr>
        </p:nvSpPr>
        <p:spPr/>
        <p:txBody>
          <a:bodyPr/>
          <a:lstStyle/>
          <a:p>
            <a:r>
              <a:rPr lang="en-US" dirty="0"/>
              <a:t>Charging Infrastructure</a:t>
            </a:r>
          </a:p>
        </p:txBody>
      </p:sp>
      <p:sp>
        <p:nvSpPr>
          <p:cNvPr id="4" name="Slide Number Placeholder 3">
            <a:extLst>
              <a:ext uri="{FF2B5EF4-FFF2-40B4-BE49-F238E27FC236}">
                <a16:creationId xmlns:a16="http://schemas.microsoft.com/office/drawing/2014/main" xmlns="" id="{6A2B80B3-3967-49BF-A8AB-CB77220C1A7E}"/>
              </a:ext>
            </a:extLst>
          </p:cNvPr>
          <p:cNvSpPr>
            <a:spLocks noGrp="1"/>
          </p:cNvSpPr>
          <p:nvPr>
            <p:ph type="sldNum" sz="quarter" idx="10"/>
          </p:nvPr>
        </p:nvSpPr>
        <p:spPr/>
        <p:txBody>
          <a:bodyPr/>
          <a:lstStyle/>
          <a:p>
            <a:fld id="{21F9DCCC-A49A-E045-B4F4-7C6903B0EA14}" type="slidenum">
              <a:rPr lang="en-US" smtClean="0"/>
              <a:t>38</a:t>
            </a:fld>
            <a:endParaRPr lang="en-US"/>
          </a:p>
        </p:txBody>
      </p:sp>
      <p:sp>
        <p:nvSpPr>
          <p:cNvPr id="9" name="TextBox 8">
            <a:extLst>
              <a:ext uri="{FF2B5EF4-FFF2-40B4-BE49-F238E27FC236}">
                <a16:creationId xmlns:a16="http://schemas.microsoft.com/office/drawing/2014/main" xmlns="" id="{EBC5FD46-896F-4F73-9AAF-F1B661161057}"/>
              </a:ext>
            </a:extLst>
          </p:cNvPr>
          <p:cNvSpPr txBox="1"/>
          <p:nvPr/>
        </p:nvSpPr>
        <p:spPr>
          <a:xfrm>
            <a:off x="9436617" y="6513512"/>
            <a:ext cx="2267703" cy="300165"/>
          </a:xfrm>
          <a:prstGeom prst="rect">
            <a:avLst/>
          </a:prstGeom>
        </p:spPr>
        <p:txBody>
          <a:bodyPr vert="horz" wrap="square" lIns="91440" tIns="45720" rIns="91440" bIns="45720" rtlCol="0" anchor="ctr">
            <a:normAutofit/>
          </a:bodyPr>
          <a:lstStyle/>
          <a:p>
            <a:pPr algn="r">
              <a:spcBef>
                <a:spcPct val="20000"/>
              </a:spcBef>
            </a:pPr>
            <a:r>
              <a:rPr lang="en-US" sz="1200" i="1" dirty="0">
                <a:solidFill>
                  <a:schemeClr val="bg1">
                    <a:lumMod val="50000"/>
                  </a:schemeClr>
                </a:solidFill>
                <a:latin typeface="Helvetica Light"/>
                <a:cs typeface="Helvetica Light"/>
              </a:rPr>
              <a:t>US DOE EVI-Pro-Lite</a:t>
            </a:r>
          </a:p>
        </p:txBody>
      </p:sp>
      <p:graphicFrame>
        <p:nvGraphicFramePr>
          <p:cNvPr id="7" name="Chart 6">
            <a:extLst>
              <a:ext uri="{FF2B5EF4-FFF2-40B4-BE49-F238E27FC236}">
                <a16:creationId xmlns:a16="http://schemas.microsoft.com/office/drawing/2014/main" xmlns="" id="{CA2D9D43-7442-4E53-89DD-4063B1EC1E13}"/>
              </a:ext>
            </a:extLst>
          </p:cNvPr>
          <p:cNvGraphicFramePr>
            <a:graphicFrameLocks/>
          </p:cNvGraphicFramePr>
          <p:nvPr>
            <p:extLst>
              <p:ext uri="{D42A27DB-BD31-4B8C-83A1-F6EECF244321}">
                <p14:modId xmlns:p14="http://schemas.microsoft.com/office/powerpoint/2010/main" val="2210342722"/>
              </p:ext>
            </p:extLst>
          </p:nvPr>
        </p:nvGraphicFramePr>
        <p:xfrm>
          <a:off x="826477" y="1824281"/>
          <a:ext cx="10539045" cy="4989395"/>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Rounded Corners 9">
            <a:extLst>
              <a:ext uri="{FF2B5EF4-FFF2-40B4-BE49-F238E27FC236}">
                <a16:creationId xmlns:a16="http://schemas.microsoft.com/office/drawing/2014/main" xmlns="" id="{A689AFE2-6B6E-4FF5-8908-3661F372258D}"/>
              </a:ext>
            </a:extLst>
          </p:cNvPr>
          <p:cNvSpPr/>
          <p:nvPr/>
        </p:nvSpPr>
        <p:spPr>
          <a:xfrm>
            <a:off x="7444929" y="2753833"/>
            <a:ext cx="4089992" cy="107852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200" dirty="0"/>
              <a:t>2025 need based on 50,000 EVs in Vermont</a:t>
            </a:r>
          </a:p>
        </p:txBody>
      </p:sp>
      <p:cxnSp>
        <p:nvCxnSpPr>
          <p:cNvPr id="11" name="Straight Arrow Connector 10">
            <a:extLst>
              <a:ext uri="{FF2B5EF4-FFF2-40B4-BE49-F238E27FC236}">
                <a16:creationId xmlns:a16="http://schemas.microsoft.com/office/drawing/2014/main" xmlns="" id="{3E392AC2-E67D-46B3-8A98-8F029D836664}"/>
              </a:ext>
            </a:extLst>
          </p:cNvPr>
          <p:cNvCxnSpPr>
            <a:cxnSpLocks/>
          </p:cNvCxnSpPr>
          <p:nvPr/>
        </p:nvCxnSpPr>
        <p:spPr>
          <a:xfrm flipH="1">
            <a:off x="4582633" y="3285460"/>
            <a:ext cx="2679405" cy="143540"/>
          </a:xfrm>
          <a:prstGeom prst="straightConnector1">
            <a:avLst/>
          </a:prstGeom>
          <a:ln w="76200">
            <a:solidFill>
              <a:srgbClr val="EA75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D3E5A4F7-F2B7-4A48-A186-43E7A59C8285}"/>
              </a:ext>
            </a:extLst>
          </p:cNvPr>
          <p:cNvCxnSpPr>
            <a:cxnSpLocks/>
          </p:cNvCxnSpPr>
          <p:nvPr/>
        </p:nvCxnSpPr>
        <p:spPr>
          <a:xfrm flipH="1">
            <a:off x="6592186" y="3429000"/>
            <a:ext cx="669852" cy="1185530"/>
          </a:xfrm>
          <a:prstGeom prst="straightConnector1">
            <a:avLst/>
          </a:prstGeom>
          <a:ln w="76200">
            <a:solidFill>
              <a:srgbClr val="EA75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96573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D8E196-30DB-478F-8BA1-B75D805E629F}"/>
              </a:ext>
            </a:extLst>
          </p:cNvPr>
          <p:cNvSpPr>
            <a:spLocks noGrp="1"/>
          </p:cNvSpPr>
          <p:nvPr>
            <p:ph type="title"/>
          </p:nvPr>
        </p:nvSpPr>
        <p:spPr/>
        <p:txBody>
          <a:bodyPr/>
          <a:lstStyle/>
          <a:p>
            <a:r>
              <a:rPr lang="en-US" dirty="0"/>
              <a:t>EV Fleets</a:t>
            </a:r>
          </a:p>
        </p:txBody>
      </p:sp>
      <p:sp>
        <p:nvSpPr>
          <p:cNvPr id="4" name="Slide Number Placeholder 3">
            <a:extLst>
              <a:ext uri="{FF2B5EF4-FFF2-40B4-BE49-F238E27FC236}">
                <a16:creationId xmlns:a16="http://schemas.microsoft.com/office/drawing/2014/main" xmlns="" id="{6A2B80B3-3967-49BF-A8AB-CB77220C1A7E}"/>
              </a:ext>
            </a:extLst>
          </p:cNvPr>
          <p:cNvSpPr>
            <a:spLocks noGrp="1"/>
          </p:cNvSpPr>
          <p:nvPr>
            <p:ph type="sldNum" sz="quarter" idx="10"/>
          </p:nvPr>
        </p:nvSpPr>
        <p:spPr/>
        <p:txBody>
          <a:bodyPr/>
          <a:lstStyle/>
          <a:p>
            <a:fld id="{21F9DCCC-A49A-E045-B4F4-7C6903B0EA14}" type="slidenum">
              <a:rPr lang="en-US" smtClean="0"/>
              <a:t>39</a:t>
            </a:fld>
            <a:endParaRPr lang="en-US"/>
          </a:p>
        </p:txBody>
      </p:sp>
      <p:pic>
        <p:nvPicPr>
          <p:cNvPr id="5" name="Picture 4" descr="A car parked on the side of a road&#10;&#10;Description generated with very high confidence">
            <a:extLst>
              <a:ext uri="{FF2B5EF4-FFF2-40B4-BE49-F238E27FC236}">
                <a16:creationId xmlns:a16="http://schemas.microsoft.com/office/drawing/2014/main" xmlns="" id="{FFF2FCBA-715F-414B-8BAE-E87D6EAFC13D}"/>
              </a:ext>
            </a:extLst>
          </p:cNvPr>
          <p:cNvPicPr>
            <a:picLocks noChangeAspect="1"/>
          </p:cNvPicPr>
          <p:nvPr/>
        </p:nvPicPr>
        <p:blipFill rotWithShape="1">
          <a:blip r:embed="rId3"/>
          <a:srcRect l="3737" t="8751" r="8642" b="8409"/>
          <a:stretch/>
        </p:blipFill>
        <p:spPr>
          <a:xfrm>
            <a:off x="2191771" y="4291587"/>
            <a:ext cx="3463516" cy="2455886"/>
          </a:xfrm>
          <a:prstGeom prst="rect">
            <a:avLst/>
          </a:prstGeom>
        </p:spPr>
      </p:pic>
      <p:pic>
        <p:nvPicPr>
          <p:cNvPr id="8" name="Picture 7" descr="A car parked on the side of a building&#10;&#10;Description generated with very high confidence">
            <a:extLst>
              <a:ext uri="{FF2B5EF4-FFF2-40B4-BE49-F238E27FC236}">
                <a16:creationId xmlns:a16="http://schemas.microsoft.com/office/drawing/2014/main" xmlns="" id="{07D36FF4-329F-48CF-819A-5E53EF55B4D0}"/>
              </a:ext>
            </a:extLst>
          </p:cNvPr>
          <p:cNvPicPr>
            <a:picLocks noChangeAspect="1"/>
          </p:cNvPicPr>
          <p:nvPr/>
        </p:nvPicPr>
        <p:blipFill rotWithShape="1">
          <a:blip r:embed="rId4"/>
          <a:srcRect l="21026" t="12950" r="3333" b="18462"/>
          <a:stretch/>
        </p:blipFill>
        <p:spPr>
          <a:xfrm>
            <a:off x="6707890" y="1497502"/>
            <a:ext cx="3926290" cy="2670157"/>
          </a:xfrm>
          <a:prstGeom prst="rect">
            <a:avLst/>
          </a:prstGeom>
        </p:spPr>
      </p:pic>
      <p:pic>
        <p:nvPicPr>
          <p:cNvPr id="3074" name="Picture 2" descr="Image may contain: 1 person, outdoor">
            <a:hlinkClick r:id="rId5" invalidUrl="https://www.facebook.com/energyprize/photos/a.266731196858253/1080491062148925/?type=3&amp;eid=ARA5XJpJs7OZni8Cuf3UqcoMPoobYKcvcR4mlGTL5AuHQTBRzomYWRXvvZVYEL9ODXMFUPAPph2XEKl3&amp;__xts__[0]=68.ARDXyyZH2VcrcZpYXkDcKETRb7H0m2QxQh3eAEz9dyHRgMF111trpAHNR5kyvfgYjiKpQW401cd2Inu7HcR-SArz-X8q1UuTqdDQrAZu8O8XCcQYnW093GhVYsGbr_MJtmiYr2h8Vh8ndP5YJo_EmgftMa68KVGGMTRC6u7lAyODkjVmcqnhUUWTh2Y8_3onEUoSgGHBSWs4M-0Hi9FVwRe3mQkCpwRr0lVV_AHYWuDzYx5ts3GK4lXxUnN3w4a0CvWKTgxip6sI-xxKL1Nu0JLtjbVTXH6no_WPQH1-4oEHEqDHHbOGWinmfAYmtoN0PBmntkRIJCh7ncNxA7nQVR90AfdxN4_RwiIVgkJioXWGFutK1HAvBcrjfQkTl47YT1PnHvYXZZJi2tnEqoxjDrHdn9LiYsnpBruFFb9ucKPKLZJV4RE5Z6epzN7av1KjEtAf4lsiVBC2MM2-vafsklKtycUnQdLVgJJZsTcSgp8FB7IHv4hXtuIj&amp;__tn__=EEHH-R"/>
            <a:extLst>
              <a:ext uri="{FF2B5EF4-FFF2-40B4-BE49-F238E27FC236}">
                <a16:creationId xmlns:a16="http://schemas.microsoft.com/office/drawing/2014/main" xmlns="" id="{08F8F72A-2C74-4E2E-95B9-0BB4648955B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641" t="3440" r="3932" b="37908"/>
          <a:stretch/>
        </p:blipFill>
        <p:spPr bwMode="auto">
          <a:xfrm>
            <a:off x="6707890" y="4260409"/>
            <a:ext cx="2556303" cy="2487064"/>
          </a:xfrm>
          <a:prstGeom prst="rect">
            <a:avLst/>
          </a:prstGeom>
          <a:extLst>
            <a:ext uri="{909E8E84-426E-40DD-AFC4-6F175D3DCCD1}">
              <a14:hiddenFill xmlns:a14="http://schemas.microsoft.com/office/drawing/2010/main">
                <a:solidFill>
                  <a:srgbClr val="FFFFFF"/>
                </a:solidFill>
              </a14:hiddenFill>
            </a:ext>
          </a:extLst>
        </p:spPr>
      </p:pic>
      <p:sp>
        <p:nvSpPr>
          <p:cNvPr id="12" name="Rectangle 4">
            <a:extLst>
              <a:ext uri="{FF2B5EF4-FFF2-40B4-BE49-F238E27FC236}">
                <a16:creationId xmlns:a16="http://schemas.microsoft.com/office/drawing/2014/main" xmlns="" id="{96807A1D-E7B0-4D30-82B0-968B5C5086AF}"/>
              </a:ext>
            </a:extLst>
          </p:cNvPr>
          <p:cNvSpPr>
            <a:spLocks noChangeArrowheads="1"/>
          </p:cNvSpPr>
          <p:nvPr/>
        </p:nvSpPr>
        <p:spPr bwMode="auto">
          <a:xfrm flipV="1">
            <a:off x="7903284" y="274545"/>
            <a:ext cx="631115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075" name="Picture 3" descr="cid:7d4ef49b-97c4-46e9-8140-a4e22b0482c7@namprd13.prod.outlook.com">
            <a:extLst>
              <a:ext uri="{FF2B5EF4-FFF2-40B4-BE49-F238E27FC236}">
                <a16:creationId xmlns:a16="http://schemas.microsoft.com/office/drawing/2014/main" xmlns="" id="{11BC2314-7A83-4F48-B38B-25BFF0EA8979}"/>
              </a:ext>
            </a:extLst>
          </p:cNvPr>
          <p:cNvPicPr>
            <a:picLocks noChangeAspect="1" noChangeArrowheads="1"/>
          </p:cNvPicPr>
          <p:nvPr/>
        </p:nvPicPr>
        <p:blipFill rotWithShape="1">
          <a:blip r:embed="rId7" r:link="rId8">
            <a:extLst>
              <a:ext uri="{28A0092B-C50C-407E-A947-70E740481C1C}">
                <a14:useLocalDpi xmlns:a14="http://schemas.microsoft.com/office/drawing/2010/main" val="0"/>
              </a:ext>
            </a:extLst>
          </a:blip>
          <a:srcRect t="14083" r="2517" b="16995"/>
          <a:stretch>
            <a:fillRect/>
          </a:stretch>
        </p:blipFill>
        <p:spPr bwMode="auto">
          <a:xfrm>
            <a:off x="505218" y="1495493"/>
            <a:ext cx="5150069" cy="273090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xmlns="" id="{903158BA-14FF-4D60-A9EC-8C57A4BE5AFE}"/>
              </a:ext>
            </a:extLst>
          </p:cNvPr>
          <p:cNvSpPr/>
          <p:nvPr/>
        </p:nvSpPr>
        <p:spPr>
          <a:xfrm>
            <a:off x="505219" y="3508328"/>
            <a:ext cx="1134396" cy="7180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State of Vermont</a:t>
            </a:r>
          </a:p>
        </p:txBody>
      </p:sp>
      <p:sp>
        <p:nvSpPr>
          <p:cNvPr id="16" name="Rectangle: Rounded Corners 15">
            <a:extLst>
              <a:ext uri="{FF2B5EF4-FFF2-40B4-BE49-F238E27FC236}">
                <a16:creationId xmlns:a16="http://schemas.microsoft.com/office/drawing/2014/main" xmlns="" id="{2D792DB3-A02F-4F42-85F9-7F71010C15E2}"/>
              </a:ext>
            </a:extLst>
          </p:cNvPr>
          <p:cNvSpPr/>
          <p:nvPr/>
        </p:nvSpPr>
        <p:spPr>
          <a:xfrm>
            <a:off x="4520891" y="6358759"/>
            <a:ext cx="1134396" cy="3887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Winooski</a:t>
            </a:r>
          </a:p>
        </p:txBody>
      </p:sp>
      <p:sp>
        <p:nvSpPr>
          <p:cNvPr id="17" name="Rectangle: Rounded Corners 16">
            <a:extLst>
              <a:ext uri="{FF2B5EF4-FFF2-40B4-BE49-F238E27FC236}">
                <a16:creationId xmlns:a16="http://schemas.microsoft.com/office/drawing/2014/main" xmlns="" id="{78EFDA7C-074A-4CB3-9C1F-83125B2FB683}"/>
              </a:ext>
            </a:extLst>
          </p:cNvPr>
          <p:cNvSpPr/>
          <p:nvPr/>
        </p:nvSpPr>
        <p:spPr>
          <a:xfrm>
            <a:off x="9186040" y="3778945"/>
            <a:ext cx="1448139" cy="3887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SunCommon</a:t>
            </a:r>
          </a:p>
        </p:txBody>
      </p:sp>
      <p:sp>
        <p:nvSpPr>
          <p:cNvPr id="18" name="Rectangle: Rounded Corners 17">
            <a:extLst>
              <a:ext uri="{FF2B5EF4-FFF2-40B4-BE49-F238E27FC236}">
                <a16:creationId xmlns:a16="http://schemas.microsoft.com/office/drawing/2014/main" xmlns="" id="{5D7C059F-5AFE-4FA3-A89F-C990D5E6A287}"/>
              </a:ext>
            </a:extLst>
          </p:cNvPr>
          <p:cNvSpPr/>
          <p:nvPr/>
        </p:nvSpPr>
        <p:spPr>
          <a:xfrm>
            <a:off x="9264193" y="5822731"/>
            <a:ext cx="1635035" cy="9091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VT State Parks Knight Point</a:t>
            </a:r>
          </a:p>
        </p:txBody>
      </p:sp>
    </p:spTree>
    <p:extLst>
      <p:ext uri="{BB962C8B-B14F-4D97-AF65-F5344CB8AC3E}">
        <p14:creationId xmlns:p14="http://schemas.microsoft.com/office/powerpoint/2010/main" val="1811971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AB9F64C0-4DC9-C241-9CEF-450B38C0003E}"/>
              </a:ext>
            </a:extLst>
          </p:cNvPr>
          <p:cNvSpPr>
            <a:spLocks noGrp="1"/>
          </p:cNvSpPr>
          <p:nvPr>
            <p:ph type="title"/>
          </p:nvPr>
        </p:nvSpPr>
        <p:spPr/>
        <p:txBody>
          <a:bodyPr/>
          <a:lstStyle/>
          <a:p>
            <a:r>
              <a:rPr lang="en-US"/>
              <a:t>EMISSIONS</a:t>
            </a:r>
          </a:p>
        </p:txBody>
      </p:sp>
      <p:sp>
        <p:nvSpPr>
          <p:cNvPr id="4" name="Slide Number Placeholder 3">
            <a:extLst>
              <a:ext uri="{FF2B5EF4-FFF2-40B4-BE49-F238E27FC236}">
                <a16:creationId xmlns:a16="http://schemas.microsoft.com/office/drawing/2014/main" xmlns="" id="{DCE54B30-20B4-CF4B-B14C-3E13D1788A8D}"/>
              </a:ext>
            </a:extLst>
          </p:cNvPr>
          <p:cNvSpPr>
            <a:spLocks noGrp="1"/>
          </p:cNvSpPr>
          <p:nvPr>
            <p:ph type="sldNum" sz="quarter" idx="10"/>
          </p:nvPr>
        </p:nvSpPr>
        <p:spPr/>
        <p:txBody>
          <a:bodyPr/>
          <a:lstStyle/>
          <a:p>
            <a:fld id="{21F9DCCC-A49A-E045-B4F4-7C6903B0EA14}" type="slidenum">
              <a:rPr lang="en-US" smtClean="0"/>
              <a:t>4</a:t>
            </a:fld>
            <a:endParaRPr lang="en-US"/>
          </a:p>
        </p:txBody>
      </p:sp>
      <p:graphicFrame>
        <p:nvGraphicFramePr>
          <p:cNvPr id="5" name="Chart 4">
            <a:extLst>
              <a:ext uri="{FF2B5EF4-FFF2-40B4-BE49-F238E27FC236}">
                <a16:creationId xmlns:a16="http://schemas.microsoft.com/office/drawing/2014/main" xmlns="" id="{1F980317-A3F9-4BEB-BD75-A7FDBCA7FE86}"/>
              </a:ext>
            </a:extLst>
          </p:cNvPr>
          <p:cNvGraphicFramePr>
            <a:graphicFrameLocks/>
          </p:cNvGraphicFramePr>
          <p:nvPr>
            <p:extLst>
              <p:ext uri="{D42A27DB-BD31-4B8C-83A1-F6EECF244321}">
                <p14:modId xmlns:p14="http://schemas.microsoft.com/office/powerpoint/2010/main" val="2298992004"/>
              </p:ext>
            </p:extLst>
          </p:nvPr>
        </p:nvGraphicFramePr>
        <p:xfrm>
          <a:off x="2368736" y="1867990"/>
          <a:ext cx="7985760" cy="2730139"/>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xmlns="" id="{8E57FA21-5976-403F-BF8C-3BCAC0011FB4}"/>
              </a:ext>
            </a:extLst>
          </p:cNvPr>
          <p:cNvSpPr txBox="1"/>
          <p:nvPr/>
        </p:nvSpPr>
        <p:spPr>
          <a:xfrm>
            <a:off x="2508072" y="1414524"/>
            <a:ext cx="7001690" cy="492443"/>
          </a:xfrm>
          <a:prstGeom prst="rect">
            <a:avLst/>
          </a:prstGeom>
          <a:noFill/>
        </p:spPr>
        <p:txBody>
          <a:bodyPr wrap="square" rtlCol="0">
            <a:spAutoFit/>
          </a:bodyPr>
          <a:lstStyle/>
          <a:p>
            <a:r>
              <a:rPr lang="en-US" sz="2600" b="1">
                <a:solidFill>
                  <a:schemeClr val="tx1">
                    <a:lumMod val="75000"/>
                    <a:lumOff val="25000"/>
                  </a:schemeClr>
                </a:solidFill>
              </a:rPr>
              <a:t>$18.42 in Impacts per 16-Gallon Tank of Gasoline</a:t>
            </a:r>
          </a:p>
        </p:txBody>
      </p:sp>
      <p:sp>
        <p:nvSpPr>
          <p:cNvPr id="8" name="TextBox 7">
            <a:extLst>
              <a:ext uri="{FF2B5EF4-FFF2-40B4-BE49-F238E27FC236}">
                <a16:creationId xmlns:a16="http://schemas.microsoft.com/office/drawing/2014/main" xmlns="" id="{DCCC947E-5B3A-4357-8EE2-CAC642590527}"/>
              </a:ext>
            </a:extLst>
          </p:cNvPr>
          <p:cNvSpPr txBox="1"/>
          <p:nvPr/>
        </p:nvSpPr>
        <p:spPr>
          <a:xfrm>
            <a:off x="8294914" y="6513512"/>
            <a:ext cx="3209111" cy="338554"/>
          </a:xfrm>
          <a:prstGeom prst="rect">
            <a:avLst/>
          </a:prstGeom>
          <a:noFill/>
        </p:spPr>
        <p:txBody>
          <a:bodyPr wrap="square" rtlCol="0">
            <a:spAutoFit/>
          </a:bodyPr>
          <a:lstStyle/>
          <a:p>
            <a:pPr algn="r"/>
            <a:r>
              <a:rPr lang="en-US" sz="1600">
                <a:solidFill>
                  <a:schemeClr val="tx1">
                    <a:lumMod val="50000"/>
                    <a:lumOff val="50000"/>
                  </a:schemeClr>
                </a:solidFill>
              </a:rPr>
              <a:t>American Lung Association 2016</a:t>
            </a:r>
          </a:p>
        </p:txBody>
      </p:sp>
      <p:sp>
        <p:nvSpPr>
          <p:cNvPr id="9" name="TextBox 8">
            <a:extLst>
              <a:ext uri="{FF2B5EF4-FFF2-40B4-BE49-F238E27FC236}">
                <a16:creationId xmlns:a16="http://schemas.microsoft.com/office/drawing/2014/main" xmlns="" id="{051A5DC6-D8A7-45C8-AA67-E2C1F664E17F}"/>
              </a:ext>
            </a:extLst>
          </p:cNvPr>
          <p:cNvSpPr txBox="1"/>
          <p:nvPr/>
        </p:nvSpPr>
        <p:spPr>
          <a:xfrm>
            <a:off x="1502230" y="185185"/>
            <a:ext cx="8961120" cy="584775"/>
          </a:xfrm>
          <a:prstGeom prst="rect">
            <a:avLst/>
          </a:prstGeom>
          <a:noFill/>
        </p:spPr>
        <p:txBody>
          <a:bodyPr wrap="square" rtlCol="0">
            <a:spAutoFit/>
          </a:bodyPr>
          <a:lstStyle/>
          <a:p>
            <a:r>
              <a:rPr lang="en-US" sz="3200" b="1">
                <a:solidFill>
                  <a:schemeClr val="accent6">
                    <a:lumMod val="75000"/>
                  </a:schemeClr>
                </a:solidFill>
                <a:latin typeface="Arial" panose="020B0604020202020204" pitchFamily="34" charset="0"/>
                <a:cs typeface="Arial" panose="020B0604020202020204" pitchFamily="34" charset="0"/>
              </a:rPr>
              <a:t>Health and Climate Impacts of Emissions</a:t>
            </a:r>
          </a:p>
        </p:txBody>
      </p:sp>
      <p:sp>
        <p:nvSpPr>
          <p:cNvPr id="10" name="TextBox 9">
            <a:extLst>
              <a:ext uri="{FF2B5EF4-FFF2-40B4-BE49-F238E27FC236}">
                <a16:creationId xmlns:a16="http://schemas.microsoft.com/office/drawing/2014/main" xmlns="" id="{897B091F-D3CA-41BF-9D05-732E51137AFD}"/>
              </a:ext>
            </a:extLst>
          </p:cNvPr>
          <p:cNvSpPr txBox="1"/>
          <p:nvPr/>
        </p:nvSpPr>
        <p:spPr>
          <a:xfrm>
            <a:off x="2286001" y="5149277"/>
            <a:ext cx="8334102" cy="954107"/>
          </a:xfrm>
          <a:prstGeom prst="rect">
            <a:avLst/>
          </a:prstGeom>
          <a:noFill/>
        </p:spPr>
        <p:txBody>
          <a:bodyPr wrap="square" rtlCol="0">
            <a:spAutoFit/>
          </a:bodyPr>
          <a:lstStyle/>
          <a:p>
            <a:r>
              <a:rPr lang="en-US" sz="2800">
                <a:solidFill>
                  <a:schemeClr val="tx2"/>
                </a:solidFill>
              </a:rPr>
              <a:t>Estimated total health and climate costs of vehicle pollution in Vermont was </a:t>
            </a:r>
            <a:r>
              <a:rPr lang="en-US" sz="2800" b="1">
                <a:solidFill>
                  <a:schemeClr val="tx2"/>
                </a:solidFill>
              </a:rPr>
              <a:t>$347 million annually</a:t>
            </a:r>
            <a:r>
              <a:rPr lang="en-US" sz="2800">
                <a:solidFill>
                  <a:schemeClr val="tx2"/>
                </a:solidFill>
              </a:rPr>
              <a:t> in 2015</a:t>
            </a:r>
          </a:p>
        </p:txBody>
      </p:sp>
    </p:spTree>
    <p:extLst>
      <p:ext uri="{BB962C8B-B14F-4D97-AF65-F5344CB8AC3E}">
        <p14:creationId xmlns:p14="http://schemas.microsoft.com/office/powerpoint/2010/main" val="35930922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xmlns="" id="{4C880161-1B72-49E8-89B1-F46FCA7A4FDB}"/>
              </a:ext>
            </a:extLst>
          </p:cNvPr>
          <p:cNvSpPr>
            <a:spLocks noGrp="1"/>
          </p:cNvSpPr>
          <p:nvPr>
            <p:ph type="subTitle" idx="1"/>
          </p:nvPr>
        </p:nvSpPr>
        <p:spPr/>
        <p:txBody>
          <a:bodyPr/>
          <a:lstStyle/>
          <a:p>
            <a:r>
              <a:rPr lang="en-US"/>
              <a:t>It took 5 years to sell the first million EVs</a:t>
            </a:r>
          </a:p>
          <a:p>
            <a:r>
              <a:rPr lang="en-US"/>
              <a:t>In 2018, it only took 6 months…</a:t>
            </a:r>
          </a:p>
        </p:txBody>
      </p:sp>
      <p:sp>
        <p:nvSpPr>
          <p:cNvPr id="6" name="Title 5">
            <a:extLst>
              <a:ext uri="{FF2B5EF4-FFF2-40B4-BE49-F238E27FC236}">
                <a16:creationId xmlns:a16="http://schemas.microsoft.com/office/drawing/2014/main" xmlns="" id="{C53CED00-379F-45F2-804A-6F3F296AB9AE}"/>
              </a:ext>
            </a:extLst>
          </p:cNvPr>
          <p:cNvSpPr>
            <a:spLocks noGrp="1"/>
          </p:cNvSpPr>
          <p:nvPr>
            <p:ph type="title"/>
          </p:nvPr>
        </p:nvSpPr>
        <p:spPr/>
        <p:txBody>
          <a:bodyPr/>
          <a:lstStyle/>
          <a:p>
            <a:r>
              <a:rPr lang="en-US"/>
              <a:t>Learning from Others</a:t>
            </a:r>
          </a:p>
        </p:txBody>
      </p:sp>
      <p:sp>
        <p:nvSpPr>
          <p:cNvPr id="4" name="Slide Number Placeholder 3">
            <a:extLst>
              <a:ext uri="{FF2B5EF4-FFF2-40B4-BE49-F238E27FC236}">
                <a16:creationId xmlns:a16="http://schemas.microsoft.com/office/drawing/2014/main" xmlns="" id="{806272F7-025B-452D-AE1A-94A401B66ECA}"/>
              </a:ext>
            </a:extLst>
          </p:cNvPr>
          <p:cNvSpPr>
            <a:spLocks noGrp="1"/>
          </p:cNvSpPr>
          <p:nvPr>
            <p:ph type="sldNum" sz="quarter" idx="4294967295"/>
          </p:nvPr>
        </p:nvSpPr>
        <p:spPr>
          <a:xfrm>
            <a:off x="9448800" y="6499225"/>
            <a:ext cx="2743200" cy="365125"/>
          </a:xfrm>
        </p:spPr>
        <p:txBody>
          <a:bodyPr/>
          <a:lstStyle/>
          <a:p>
            <a:fld id="{21F9DCCC-A49A-E045-B4F4-7C6903B0EA14}" type="slidenum">
              <a:rPr lang="en-US" smtClean="0"/>
              <a:t>40</a:t>
            </a:fld>
            <a:endParaRPr lang="en-US"/>
          </a:p>
        </p:txBody>
      </p:sp>
    </p:spTree>
    <p:extLst>
      <p:ext uri="{BB962C8B-B14F-4D97-AF65-F5344CB8AC3E}">
        <p14:creationId xmlns:p14="http://schemas.microsoft.com/office/powerpoint/2010/main" val="241165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A6BA85-5E52-FB44-A993-7DF194901606}"/>
              </a:ext>
            </a:extLst>
          </p:cNvPr>
          <p:cNvSpPr>
            <a:spLocks noGrp="1"/>
          </p:cNvSpPr>
          <p:nvPr>
            <p:ph type="title"/>
          </p:nvPr>
        </p:nvSpPr>
        <p:spPr/>
        <p:txBody>
          <a:bodyPr/>
          <a:lstStyle/>
          <a:p>
            <a:r>
              <a:rPr lang="en-US"/>
              <a:t>Global EV Overview - Sales</a:t>
            </a:r>
          </a:p>
        </p:txBody>
      </p:sp>
      <p:sp>
        <p:nvSpPr>
          <p:cNvPr id="3" name="Content Placeholder 2">
            <a:extLst>
              <a:ext uri="{FF2B5EF4-FFF2-40B4-BE49-F238E27FC236}">
                <a16:creationId xmlns:a16="http://schemas.microsoft.com/office/drawing/2014/main" xmlns="" id="{92DB52AE-1EF5-6746-9517-B2580B2292D1}"/>
              </a:ext>
            </a:extLst>
          </p:cNvPr>
          <p:cNvSpPr>
            <a:spLocks noGrp="1"/>
          </p:cNvSpPr>
          <p:nvPr>
            <p:ph idx="1"/>
          </p:nvPr>
        </p:nvSpPr>
        <p:spPr>
          <a:xfrm>
            <a:off x="7694930" y="1332411"/>
            <a:ext cx="4497070" cy="5546226"/>
          </a:xfrm>
          <a:solidFill>
            <a:schemeClr val="accent6">
              <a:lumMod val="60000"/>
              <a:lumOff val="40000"/>
            </a:schemeClr>
          </a:solidFill>
        </p:spPr>
        <p:txBody>
          <a:bodyPr vert="horz" lIns="91440" tIns="45720" rIns="91440" bIns="45720" rtlCol="0" anchor="t">
            <a:normAutofit fontScale="92500" lnSpcReduction="20000"/>
          </a:bodyPr>
          <a:lstStyle/>
          <a:p>
            <a:pPr marL="0" indent="0" algn="ctr">
              <a:buNone/>
            </a:pPr>
            <a:endParaRPr lang="en-US" sz="1000"/>
          </a:p>
          <a:p>
            <a:pPr marL="0" indent="0" algn="ctr">
              <a:buNone/>
            </a:pPr>
            <a:r>
              <a:rPr lang="en-US" sz="2400" b="1"/>
              <a:t>2018 EV Snapshot</a:t>
            </a:r>
            <a:endParaRPr lang="en-US" sz="800" b="1"/>
          </a:p>
          <a:p>
            <a:pPr marL="0" indent="0">
              <a:lnSpc>
                <a:spcPct val="120000"/>
              </a:lnSpc>
              <a:buNone/>
            </a:pPr>
            <a:r>
              <a:rPr lang="en-US" sz="2000">
                <a:latin typeface="Verdana"/>
                <a:ea typeface="Verdana"/>
                <a:cs typeface="Verdana"/>
              </a:rPr>
              <a:t>  Sales = 2.1 million EVs </a:t>
            </a:r>
            <a:endParaRPr lang="en-US" sz="2000"/>
          </a:p>
          <a:p>
            <a:pPr lvl="1">
              <a:lnSpc>
                <a:spcPct val="120000"/>
              </a:lnSpc>
            </a:pPr>
            <a:r>
              <a:rPr lang="en-US" sz="1600" b="1">
                <a:solidFill>
                  <a:schemeClr val="accent3"/>
                </a:solidFill>
              </a:rPr>
              <a:t>China = 1.25 million (56%)</a:t>
            </a:r>
          </a:p>
          <a:p>
            <a:pPr lvl="1">
              <a:lnSpc>
                <a:spcPct val="120000"/>
              </a:lnSpc>
            </a:pPr>
            <a:r>
              <a:rPr lang="en-US" sz="1600"/>
              <a:t>US = 361,000 (16.8%)</a:t>
            </a:r>
          </a:p>
          <a:p>
            <a:pPr lvl="1">
              <a:lnSpc>
                <a:spcPct val="120000"/>
              </a:lnSpc>
            </a:pPr>
            <a:r>
              <a:rPr lang="en-US" sz="1600"/>
              <a:t>California = 153,000 (7.3%)</a:t>
            </a:r>
          </a:p>
          <a:p>
            <a:pPr lvl="1">
              <a:lnSpc>
                <a:spcPct val="120000"/>
              </a:lnSpc>
            </a:pPr>
            <a:r>
              <a:rPr lang="en-US" sz="1600"/>
              <a:t>Norway = 73,000 (3.5%)</a:t>
            </a:r>
          </a:p>
          <a:p>
            <a:pPr marL="0" indent="0">
              <a:lnSpc>
                <a:spcPct val="120000"/>
              </a:lnSpc>
              <a:buNone/>
            </a:pPr>
            <a:r>
              <a:rPr lang="en-US" sz="2000">
                <a:latin typeface="Verdana"/>
                <a:ea typeface="Verdana"/>
                <a:cs typeface="Verdana"/>
              </a:rPr>
              <a:t>  Growth = 64% over 2017</a:t>
            </a:r>
          </a:p>
          <a:p>
            <a:pPr lvl="1">
              <a:lnSpc>
                <a:spcPct val="120000"/>
              </a:lnSpc>
            </a:pPr>
            <a:r>
              <a:rPr lang="en-US" sz="1600" b="1">
                <a:solidFill>
                  <a:schemeClr val="accent3"/>
                </a:solidFill>
              </a:rPr>
              <a:t>Canada = 125% over 2017</a:t>
            </a:r>
          </a:p>
          <a:p>
            <a:pPr lvl="1">
              <a:lnSpc>
                <a:spcPct val="120000"/>
              </a:lnSpc>
            </a:pPr>
            <a:r>
              <a:rPr lang="en-US" sz="1600"/>
              <a:t>US = 79% over 2017</a:t>
            </a:r>
          </a:p>
          <a:p>
            <a:pPr lvl="1">
              <a:lnSpc>
                <a:spcPct val="120000"/>
              </a:lnSpc>
            </a:pPr>
            <a:r>
              <a:rPr lang="en-US" sz="1600"/>
              <a:t>China = 78% over 2017</a:t>
            </a:r>
          </a:p>
          <a:p>
            <a:pPr marL="0" indent="0">
              <a:lnSpc>
                <a:spcPct val="120000"/>
              </a:lnSpc>
              <a:buNone/>
            </a:pPr>
            <a:r>
              <a:rPr lang="en-US" sz="2000">
                <a:latin typeface="Verdana"/>
                <a:ea typeface="Verdana"/>
                <a:cs typeface="Verdana"/>
              </a:rPr>
              <a:t>  Share of New Cars Sold</a:t>
            </a:r>
          </a:p>
          <a:p>
            <a:pPr lvl="1">
              <a:lnSpc>
                <a:spcPct val="120000"/>
              </a:lnSpc>
            </a:pPr>
            <a:r>
              <a:rPr lang="en-US" sz="1600" b="1">
                <a:solidFill>
                  <a:schemeClr val="accent3"/>
                </a:solidFill>
              </a:rPr>
              <a:t>Norway = 49%</a:t>
            </a:r>
          </a:p>
          <a:p>
            <a:pPr lvl="1">
              <a:lnSpc>
                <a:spcPct val="120000"/>
              </a:lnSpc>
            </a:pPr>
            <a:r>
              <a:rPr lang="en-US" sz="1600"/>
              <a:t>British Columbia = 15.4%</a:t>
            </a:r>
          </a:p>
          <a:p>
            <a:pPr lvl="1">
              <a:lnSpc>
                <a:spcPct val="120000"/>
              </a:lnSpc>
            </a:pPr>
            <a:r>
              <a:rPr lang="en-US" sz="1600"/>
              <a:t>California = 10%</a:t>
            </a:r>
          </a:p>
          <a:p>
            <a:pPr lvl="1">
              <a:lnSpc>
                <a:spcPct val="120000"/>
              </a:lnSpc>
            </a:pPr>
            <a:r>
              <a:rPr lang="en-US" sz="1600"/>
              <a:t>China = 4.3% </a:t>
            </a:r>
          </a:p>
          <a:p>
            <a:pPr lvl="1">
              <a:lnSpc>
                <a:spcPct val="120000"/>
              </a:lnSpc>
            </a:pPr>
            <a:r>
              <a:rPr lang="en-US" sz="1600"/>
              <a:t>US = 2.1%</a:t>
            </a:r>
          </a:p>
          <a:p>
            <a:pPr lvl="1"/>
            <a:endParaRPr lang="en-US" sz="1600"/>
          </a:p>
        </p:txBody>
      </p:sp>
      <p:sp>
        <p:nvSpPr>
          <p:cNvPr id="4" name="Slide Number Placeholder 3">
            <a:extLst>
              <a:ext uri="{FF2B5EF4-FFF2-40B4-BE49-F238E27FC236}">
                <a16:creationId xmlns:a16="http://schemas.microsoft.com/office/drawing/2014/main" xmlns="" id="{DA0EEBC0-0AF1-A847-983F-CD81D68CBBAB}"/>
              </a:ext>
            </a:extLst>
          </p:cNvPr>
          <p:cNvSpPr>
            <a:spLocks noGrp="1"/>
          </p:cNvSpPr>
          <p:nvPr>
            <p:ph type="sldNum" sz="quarter" idx="10"/>
          </p:nvPr>
        </p:nvSpPr>
        <p:spPr/>
        <p:txBody>
          <a:bodyPr/>
          <a:lstStyle/>
          <a:p>
            <a:fld id="{21F9DCCC-A49A-E045-B4F4-7C6903B0EA14}" type="slidenum">
              <a:rPr lang="en-US" smtClean="0"/>
              <a:t>41</a:t>
            </a:fld>
            <a:endParaRPr lang="en-US"/>
          </a:p>
        </p:txBody>
      </p:sp>
      <p:grpSp>
        <p:nvGrpSpPr>
          <p:cNvPr id="11" name="Group 10">
            <a:extLst>
              <a:ext uri="{FF2B5EF4-FFF2-40B4-BE49-F238E27FC236}">
                <a16:creationId xmlns:a16="http://schemas.microsoft.com/office/drawing/2014/main" xmlns="" id="{66559E33-2593-5347-BB5B-7F2C8A0A4537}"/>
              </a:ext>
            </a:extLst>
          </p:cNvPr>
          <p:cNvGrpSpPr/>
          <p:nvPr/>
        </p:nvGrpSpPr>
        <p:grpSpPr>
          <a:xfrm>
            <a:off x="514014" y="1608079"/>
            <a:ext cx="6587880" cy="4905433"/>
            <a:chOff x="6370800" y="1555844"/>
            <a:chExt cx="5608230" cy="4905433"/>
          </a:xfrm>
        </p:grpSpPr>
        <p:sp>
          <p:nvSpPr>
            <p:cNvPr id="6" name="Content Placeholder 2">
              <a:extLst>
                <a:ext uri="{FF2B5EF4-FFF2-40B4-BE49-F238E27FC236}">
                  <a16:creationId xmlns:a16="http://schemas.microsoft.com/office/drawing/2014/main" xmlns="" id="{5C7FA109-CFFB-3C49-8ABE-95A3345EB230}"/>
                </a:ext>
              </a:extLst>
            </p:cNvPr>
            <p:cNvSpPr txBox="1">
              <a:spLocks/>
            </p:cNvSpPr>
            <p:nvPr/>
          </p:nvSpPr>
          <p:spPr>
            <a:xfrm>
              <a:off x="6602787" y="1555844"/>
              <a:ext cx="5376243" cy="48788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a:t>Global EV/PHEV Sales</a:t>
              </a:r>
            </a:p>
          </p:txBody>
        </p:sp>
        <p:pic>
          <p:nvPicPr>
            <p:cNvPr id="7" name="Picture 6">
              <a:extLst>
                <a:ext uri="{FF2B5EF4-FFF2-40B4-BE49-F238E27FC236}">
                  <a16:creationId xmlns:a16="http://schemas.microsoft.com/office/drawing/2014/main" xmlns="" id="{62220BB3-0B69-9E48-AA5F-1E07C050CA3B}"/>
                </a:ext>
              </a:extLst>
            </p:cNvPr>
            <p:cNvPicPr/>
            <p:nvPr/>
          </p:nvPicPr>
          <p:blipFill rotWithShape="1">
            <a:blip r:embed="rId3">
              <a:extLst>
                <a:ext uri="{28A0092B-C50C-407E-A947-70E740481C1C}">
                  <a14:useLocalDpi xmlns:a14="http://schemas.microsoft.com/office/drawing/2010/main" val="0"/>
                </a:ext>
              </a:extLst>
            </a:blip>
            <a:srcRect l="3885" t="6484" r="2935" b="4287"/>
            <a:stretch/>
          </p:blipFill>
          <p:spPr>
            <a:xfrm>
              <a:off x="6370800" y="2081365"/>
              <a:ext cx="5608230" cy="4379912"/>
            </a:xfrm>
            <a:prstGeom prst="rect">
              <a:avLst/>
            </a:prstGeom>
          </p:spPr>
        </p:pic>
      </p:grpSp>
    </p:spTree>
    <p:extLst>
      <p:ext uri="{BB962C8B-B14F-4D97-AF65-F5344CB8AC3E}">
        <p14:creationId xmlns:p14="http://schemas.microsoft.com/office/powerpoint/2010/main" val="10907357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A6BA85-5E52-FB44-A993-7DF194901606}"/>
              </a:ext>
            </a:extLst>
          </p:cNvPr>
          <p:cNvSpPr>
            <a:spLocks noGrp="1"/>
          </p:cNvSpPr>
          <p:nvPr>
            <p:ph type="title"/>
          </p:nvPr>
        </p:nvSpPr>
        <p:spPr/>
        <p:txBody>
          <a:bodyPr/>
          <a:lstStyle/>
          <a:p>
            <a:r>
              <a:rPr lang="en-US"/>
              <a:t>Global Overview - Ownership</a:t>
            </a:r>
          </a:p>
        </p:txBody>
      </p:sp>
      <p:sp>
        <p:nvSpPr>
          <p:cNvPr id="3" name="Content Placeholder 2">
            <a:extLst>
              <a:ext uri="{FF2B5EF4-FFF2-40B4-BE49-F238E27FC236}">
                <a16:creationId xmlns:a16="http://schemas.microsoft.com/office/drawing/2014/main" xmlns="" id="{92DB52AE-1EF5-6746-9517-B2580B2292D1}"/>
              </a:ext>
            </a:extLst>
          </p:cNvPr>
          <p:cNvSpPr>
            <a:spLocks noGrp="1"/>
          </p:cNvSpPr>
          <p:nvPr>
            <p:ph idx="1"/>
          </p:nvPr>
        </p:nvSpPr>
        <p:spPr>
          <a:xfrm>
            <a:off x="7694930" y="1381759"/>
            <a:ext cx="4497070" cy="5496878"/>
          </a:xfrm>
          <a:solidFill>
            <a:schemeClr val="accent6">
              <a:lumMod val="60000"/>
              <a:lumOff val="40000"/>
            </a:schemeClr>
          </a:solidFill>
        </p:spPr>
        <p:txBody>
          <a:bodyPr>
            <a:normAutofit fontScale="92500" lnSpcReduction="10000"/>
          </a:bodyPr>
          <a:lstStyle/>
          <a:p>
            <a:pPr marL="0" indent="0" algn="ctr">
              <a:buNone/>
            </a:pPr>
            <a:endParaRPr lang="en-US" sz="1000"/>
          </a:p>
          <a:p>
            <a:pPr marL="0" indent="0" algn="ctr">
              <a:buNone/>
            </a:pPr>
            <a:r>
              <a:rPr lang="en-US" sz="2400" b="1"/>
              <a:t>2018 Ownership</a:t>
            </a:r>
          </a:p>
          <a:p>
            <a:pPr marL="0" indent="0">
              <a:lnSpc>
                <a:spcPct val="120000"/>
              </a:lnSpc>
              <a:buNone/>
            </a:pPr>
            <a:endParaRPr lang="en-US" sz="800"/>
          </a:p>
          <a:p>
            <a:pPr marL="0" indent="0">
              <a:lnSpc>
                <a:spcPct val="120000"/>
              </a:lnSpc>
              <a:buNone/>
            </a:pPr>
            <a:r>
              <a:rPr lang="en-US" sz="2000"/>
              <a:t>  Total EV Stock Worldwide</a:t>
            </a:r>
          </a:p>
          <a:p>
            <a:pPr lvl="1">
              <a:lnSpc>
                <a:spcPct val="120000"/>
              </a:lnSpc>
            </a:pPr>
            <a:r>
              <a:rPr lang="en-US" sz="1600"/>
              <a:t>&lt;400,000 in 2013</a:t>
            </a:r>
          </a:p>
          <a:p>
            <a:pPr lvl="1">
              <a:lnSpc>
                <a:spcPct val="120000"/>
              </a:lnSpc>
            </a:pPr>
            <a:r>
              <a:rPr lang="en-US" sz="1600"/>
              <a:t>&gt;5.4 million as of March 2019</a:t>
            </a:r>
          </a:p>
          <a:p>
            <a:pPr lvl="1">
              <a:lnSpc>
                <a:spcPct val="120000"/>
              </a:lnSpc>
            </a:pPr>
            <a:r>
              <a:rPr lang="en-US" sz="1600"/>
              <a:t>&gt; 600,000 med/heavy commercial</a:t>
            </a:r>
          </a:p>
          <a:p>
            <a:pPr lvl="1">
              <a:lnSpc>
                <a:spcPct val="120000"/>
              </a:lnSpc>
            </a:pPr>
            <a:r>
              <a:rPr lang="en-US" sz="1600"/>
              <a:t>China = 2.6 million</a:t>
            </a:r>
          </a:p>
          <a:p>
            <a:pPr lvl="1">
              <a:lnSpc>
                <a:spcPct val="120000"/>
              </a:lnSpc>
            </a:pPr>
            <a:r>
              <a:rPr lang="en-US" sz="1600"/>
              <a:t>US = 1.1 million</a:t>
            </a:r>
          </a:p>
          <a:p>
            <a:pPr marL="0" indent="0">
              <a:lnSpc>
                <a:spcPct val="120000"/>
              </a:lnSpc>
              <a:buNone/>
            </a:pPr>
            <a:r>
              <a:rPr lang="en-US" sz="2000"/>
              <a:t>  Ownership per 1,000 people</a:t>
            </a:r>
          </a:p>
          <a:p>
            <a:pPr lvl="1">
              <a:lnSpc>
                <a:spcPct val="120000"/>
              </a:lnSpc>
            </a:pPr>
            <a:r>
              <a:rPr lang="en-US" sz="1900" b="1">
                <a:solidFill>
                  <a:srgbClr val="AD581F"/>
                </a:solidFill>
              </a:rPr>
              <a:t>Norway = 55.9</a:t>
            </a:r>
          </a:p>
          <a:p>
            <a:pPr lvl="1">
              <a:lnSpc>
                <a:spcPct val="120000"/>
              </a:lnSpc>
            </a:pPr>
            <a:r>
              <a:rPr lang="en-US" sz="1600"/>
              <a:t>California = 13.2</a:t>
            </a:r>
          </a:p>
          <a:p>
            <a:pPr lvl="1">
              <a:lnSpc>
                <a:spcPct val="120000"/>
              </a:lnSpc>
            </a:pPr>
            <a:r>
              <a:rPr lang="en-US" sz="1600"/>
              <a:t>Netherlands = 8.4</a:t>
            </a:r>
          </a:p>
          <a:p>
            <a:pPr lvl="1">
              <a:lnSpc>
                <a:spcPct val="120000"/>
              </a:lnSpc>
            </a:pPr>
            <a:r>
              <a:rPr lang="en-US" sz="1600"/>
              <a:t>Sweden = 7.8</a:t>
            </a:r>
          </a:p>
          <a:p>
            <a:pPr lvl="1">
              <a:lnSpc>
                <a:spcPct val="120000"/>
              </a:lnSpc>
            </a:pPr>
            <a:r>
              <a:rPr lang="en-US" sz="1600"/>
              <a:t>US = 3.4</a:t>
            </a:r>
          </a:p>
          <a:p>
            <a:pPr lvl="1">
              <a:lnSpc>
                <a:spcPct val="120000"/>
              </a:lnSpc>
            </a:pPr>
            <a:r>
              <a:rPr lang="en-US" sz="1600"/>
              <a:t>China = 1.6</a:t>
            </a:r>
          </a:p>
          <a:p>
            <a:pPr lvl="1"/>
            <a:endParaRPr lang="en-US" sz="1600"/>
          </a:p>
        </p:txBody>
      </p:sp>
      <p:sp>
        <p:nvSpPr>
          <p:cNvPr id="4" name="Slide Number Placeholder 3">
            <a:extLst>
              <a:ext uri="{FF2B5EF4-FFF2-40B4-BE49-F238E27FC236}">
                <a16:creationId xmlns:a16="http://schemas.microsoft.com/office/drawing/2014/main" xmlns="" id="{DA0EEBC0-0AF1-A847-983F-CD81D68CBBAB}"/>
              </a:ext>
            </a:extLst>
          </p:cNvPr>
          <p:cNvSpPr>
            <a:spLocks noGrp="1"/>
          </p:cNvSpPr>
          <p:nvPr>
            <p:ph type="sldNum" sz="quarter" idx="10"/>
          </p:nvPr>
        </p:nvSpPr>
        <p:spPr/>
        <p:txBody>
          <a:bodyPr/>
          <a:lstStyle/>
          <a:p>
            <a:fld id="{21F9DCCC-A49A-E045-B4F4-7C6903B0EA14}" type="slidenum">
              <a:rPr lang="en-US" smtClean="0"/>
              <a:t>42</a:t>
            </a:fld>
            <a:endParaRPr lang="en-US"/>
          </a:p>
        </p:txBody>
      </p:sp>
      <p:graphicFrame>
        <p:nvGraphicFramePr>
          <p:cNvPr id="7" name="Chart 6">
            <a:extLst>
              <a:ext uri="{FF2B5EF4-FFF2-40B4-BE49-F238E27FC236}">
                <a16:creationId xmlns:a16="http://schemas.microsoft.com/office/drawing/2014/main" xmlns="" id="{6DB39B84-A4BF-4C64-AB5C-5ACFC911FBC2}"/>
              </a:ext>
            </a:extLst>
          </p:cNvPr>
          <p:cNvGraphicFramePr>
            <a:graphicFrameLocks/>
          </p:cNvGraphicFramePr>
          <p:nvPr>
            <p:extLst>
              <p:ext uri="{D42A27DB-BD31-4B8C-83A1-F6EECF244321}">
                <p14:modId xmlns:p14="http://schemas.microsoft.com/office/powerpoint/2010/main" val="1496044938"/>
              </p:ext>
            </p:extLst>
          </p:nvPr>
        </p:nvGraphicFramePr>
        <p:xfrm>
          <a:off x="89327" y="1497330"/>
          <a:ext cx="7408753" cy="5234554"/>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xmlns="" id="{2E5275AF-98CF-4370-80E3-1F609783C0DF}"/>
              </a:ext>
            </a:extLst>
          </p:cNvPr>
          <p:cNvSpPr/>
          <p:nvPr/>
        </p:nvSpPr>
        <p:spPr>
          <a:xfrm>
            <a:off x="171450" y="4354830"/>
            <a:ext cx="2263140" cy="514350"/>
          </a:xfrm>
          <a:prstGeom prst="rect">
            <a:avLst/>
          </a:prstGeom>
          <a:noFill/>
          <a:ln w="38100">
            <a:solidFill>
              <a:schemeClr val="accent6">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429617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xmlns="" id="{4C880161-1B72-49E8-89B1-F46FCA7A4FDB}"/>
              </a:ext>
            </a:extLst>
          </p:cNvPr>
          <p:cNvSpPr>
            <a:spLocks noGrp="1"/>
          </p:cNvSpPr>
          <p:nvPr>
            <p:ph type="subTitle" idx="1"/>
          </p:nvPr>
        </p:nvSpPr>
        <p:spPr/>
        <p:txBody>
          <a:bodyPr/>
          <a:lstStyle/>
          <a:p>
            <a:endParaRPr lang="en-US"/>
          </a:p>
        </p:txBody>
      </p:sp>
      <p:sp>
        <p:nvSpPr>
          <p:cNvPr id="6" name="Title 5">
            <a:extLst>
              <a:ext uri="{FF2B5EF4-FFF2-40B4-BE49-F238E27FC236}">
                <a16:creationId xmlns:a16="http://schemas.microsoft.com/office/drawing/2014/main" xmlns="" id="{C53CED00-379F-45F2-804A-6F3F296AB9AE}"/>
              </a:ext>
            </a:extLst>
          </p:cNvPr>
          <p:cNvSpPr>
            <a:spLocks noGrp="1"/>
          </p:cNvSpPr>
          <p:nvPr>
            <p:ph type="title"/>
          </p:nvPr>
        </p:nvSpPr>
        <p:spPr/>
        <p:txBody>
          <a:bodyPr/>
          <a:lstStyle/>
          <a:p>
            <a:r>
              <a:rPr lang="en-US"/>
              <a:t>Case Studies</a:t>
            </a:r>
          </a:p>
        </p:txBody>
      </p:sp>
      <p:sp>
        <p:nvSpPr>
          <p:cNvPr id="4" name="Slide Number Placeholder 3">
            <a:extLst>
              <a:ext uri="{FF2B5EF4-FFF2-40B4-BE49-F238E27FC236}">
                <a16:creationId xmlns:a16="http://schemas.microsoft.com/office/drawing/2014/main" xmlns="" id="{806272F7-025B-452D-AE1A-94A401B66ECA}"/>
              </a:ext>
            </a:extLst>
          </p:cNvPr>
          <p:cNvSpPr>
            <a:spLocks noGrp="1"/>
          </p:cNvSpPr>
          <p:nvPr>
            <p:ph type="sldNum" sz="quarter" idx="4294967295"/>
          </p:nvPr>
        </p:nvSpPr>
        <p:spPr>
          <a:xfrm>
            <a:off x="9448800" y="6499225"/>
            <a:ext cx="2743200" cy="365125"/>
          </a:xfrm>
        </p:spPr>
        <p:txBody>
          <a:bodyPr/>
          <a:lstStyle/>
          <a:p>
            <a:fld id="{21F9DCCC-A49A-E045-B4F4-7C6903B0EA14}" type="slidenum">
              <a:rPr lang="en-US" smtClean="0"/>
              <a:t>43</a:t>
            </a:fld>
            <a:endParaRPr lang="en-US"/>
          </a:p>
        </p:txBody>
      </p:sp>
    </p:spTree>
    <p:extLst>
      <p:ext uri="{BB962C8B-B14F-4D97-AF65-F5344CB8AC3E}">
        <p14:creationId xmlns:p14="http://schemas.microsoft.com/office/powerpoint/2010/main" val="6700058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7ED7FB-2B3A-5B48-BBFF-F586614E1542}"/>
              </a:ext>
            </a:extLst>
          </p:cNvPr>
          <p:cNvSpPr>
            <a:spLocks noGrp="1"/>
          </p:cNvSpPr>
          <p:nvPr>
            <p:ph type="title"/>
          </p:nvPr>
        </p:nvSpPr>
        <p:spPr/>
        <p:txBody>
          <a:bodyPr/>
          <a:lstStyle/>
          <a:p>
            <a:r>
              <a:rPr lang="en-US"/>
              <a:t>Norway – World’s EV Capital</a:t>
            </a:r>
          </a:p>
        </p:txBody>
      </p:sp>
      <p:sp>
        <p:nvSpPr>
          <p:cNvPr id="3" name="Slide Number Placeholder 2">
            <a:extLst>
              <a:ext uri="{FF2B5EF4-FFF2-40B4-BE49-F238E27FC236}">
                <a16:creationId xmlns:a16="http://schemas.microsoft.com/office/drawing/2014/main" xmlns="" id="{7103835E-DF05-994C-A664-6FE8B5FA9ECA}"/>
              </a:ext>
            </a:extLst>
          </p:cNvPr>
          <p:cNvSpPr>
            <a:spLocks noGrp="1"/>
          </p:cNvSpPr>
          <p:nvPr>
            <p:ph type="sldNum" sz="quarter" idx="10"/>
          </p:nvPr>
        </p:nvSpPr>
        <p:spPr/>
        <p:txBody>
          <a:bodyPr/>
          <a:lstStyle/>
          <a:p>
            <a:fld id="{21F9DCCC-A49A-E045-B4F4-7C6903B0EA14}" type="slidenum">
              <a:rPr lang="en-US" smtClean="0"/>
              <a:t>44</a:t>
            </a:fld>
            <a:endParaRPr lang="en-US"/>
          </a:p>
        </p:txBody>
      </p:sp>
      <p:sp>
        <p:nvSpPr>
          <p:cNvPr id="5" name="Content Placeholder 4">
            <a:extLst>
              <a:ext uri="{FF2B5EF4-FFF2-40B4-BE49-F238E27FC236}">
                <a16:creationId xmlns:a16="http://schemas.microsoft.com/office/drawing/2014/main" xmlns="" id="{242EF577-00EB-314C-8732-FF43F9A1DF29}"/>
              </a:ext>
            </a:extLst>
          </p:cNvPr>
          <p:cNvSpPr>
            <a:spLocks noGrp="1"/>
          </p:cNvSpPr>
          <p:nvPr>
            <p:ph sz="quarter" idx="12"/>
          </p:nvPr>
        </p:nvSpPr>
        <p:spPr>
          <a:xfrm>
            <a:off x="-39488" y="1382077"/>
            <a:ext cx="4891133" cy="5496560"/>
          </a:xfrm>
          <a:solidFill>
            <a:schemeClr val="accent6">
              <a:lumMod val="60000"/>
              <a:lumOff val="40000"/>
            </a:schemeClr>
          </a:solidFill>
        </p:spPr>
        <p:txBody>
          <a:bodyPr>
            <a:normAutofit/>
          </a:bodyPr>
          <a:lstStyle/>
          <a:p>
            <a:pPr marL="0" indent="0">
              <a:buNone/>
            </a:pPr>
            <a:endParaRPr lang="en-US" sz="900" b="1" dirty="0"/>
          </a:p>
          <a:p>
            <a:pPr marL="457200" lvl="1" indent="0">
              <a:lnSpc>
                <a:spcPct val="110000"/>
              </a:lnSpc>
              <a:buNone/>
            </a:pPr>
            <a:endParaRPr lang="en-US" sz="2200" dirty="0"/>
          </a:p>
          <a:p>
            <a:pPr marL="401638" lvl="1" indent="-211138">
              <a:lnSpc>
                <a:spcPct val="110000"/>
              </a:lnSpc>
              <a:buNone/>
            </a:pPr>
            <a:r>
              <a:rPr lang="en-US" sz="2200" b="1" dirty="0"/>
              <a:t>Norway: undisputed leader in EV adoption </a:t>
            </a:r>
          </a:p>
          <a:p>
            <a:pPr marL="401638" lvl="1" indent="-211138">
              <a:lnSpc>
                <a:spcPct val="110000"/>
              </a:lnSpc>
              <a:buNone/>
            </a:pPr>
            <a:endParaRPr lang="en-US" sz="600" dirty="0"/>
          </a:p>
          <a:p>
            <a:pPr marL="401638" lvl="1" indent="-211138">
              <a:lnSpc>
                <a:spcPct val="110000"/>
              </a:lnSpc>
              <a:buNone/>
            </a:pPr>
            <a:r>
              <a:rPr lang="en-US" sz="2000" dirty="0"/>
              <a:t>Results to date (2018)</a:t>
            </a:r>
          </a:p>
          <a:p>
            <a:pPr marL="401638" lvl="1" indent="-211138">
              <a:lnSpc>
                <a:spcPct val="110000"/>
              </a:lnSpc>
            </a:pPr>
            <a:r>
              <a:rPr lang="en-US" sz="1600" dirty="0"/>
              <a:t>Highest EV share of new car sales in the world (49%) </a:t>
            </a:r>
            <a:r>
              <a:rPr lang="en-US" sz="1200" i="1" dirty="0">
                <a:solidFill>
                  <a:schemeClr val="accent3">
                    <a:lumMod val="75000"/>
                  </a:schemeClr>
                </a:solidFill>
              </a:rPr>
              <a:t>US at 2.1%, VT ~3%</a:t>
            </a:r>
          </a:p>
          <a:p>
            <a:pPr marL="401638" lvl="1" indent="-211138">
              <a:lnSpc>
                <a:spcPct val="110000"/>
              </a:lnSpc>
            </a:pPr>
            <a:r>
              <a:rPr lang="en-US" sz="1600" dirty="0"/>
              <a:t>15.4% of registered cars </a:t>
            </a:r>
            <a:r>
              <a:rPr lang="en-US" sz="1200" i="1" dirty="0">
                <a:solidFill>
                  <a:schemeClr val="accent3">
                    <a:lumMod val="75000"/>
                  </a:schemeClr>
                </a:solidFill>
              </a:rPr>
              <a:t>US at &lt;2%, VT 0.6% </a:t>
            </a:r>
          </a:p>
          <a:p>
            <a:pPr marL="401638" lvl="1" indent="-211138">
              <a:lnSpc>
                <a:spcPct val="110000"/>
              </a:lnSpc>
            </a:pPr>
            <a:r>
              <a:rPr lang="en-US" sz="1600" dirty="0"/>
              <a:t>55.9 EVs per 1000 people </a:t>
            </a:r>
            <a:r>
              <a:rPr lang="en-US" sz="1200" dirty="0">
                <a:solidFill>
                  <a:schemeClr val="accent3">
                    <a:lumMod val="75000"/>
                  </a:schemeClr>
                </a:solidFill>
              </a:rPr>
              <a:t>US at 3.4, VT 4.8</a:t>
            </a:r>
          </a:p>
          <a:p>
            <a:pPr marL="401638" lvl="1" indent="-211138">
              <a:lnSpc>
                <a:spcPct val="110000"/>
              </a:lnSpc>
            </a:pPr>
            <a:r>
              <a:rPr lang="en-US" sz="1600" dirty="0"/>
              <a:t>Total EVs = 230,000 </a:t>
            </a:r>
            <a:r>
              <a:rPr lang="en-US" sz="1200" dirty="0"/>
              <a:t>(May 2018)</a:t>
            </a:r>
            <a:endParaRPr lang="en-US" sz="1600" dirty="0"/>
          </a:p>
          <a:p>
            <a:pPr marL="401638" lvl="1" indent="-211138">
              <a:lnSpc>
                <a:spcPct val="110000"/>
              </a:lnSpc>
            </a:pPr>
            <a:r>
              <a:rPr lang="en-US" sz="1600" dirty="0"/>
              <a:t>Lowest emissions of new passenger cars in Europe</a:t>
            </a:r>
          </a:p>
          <a:p>
            <a:pPr marL="0" indent="0">
              <a:buNone/>
            </a:pPr>
            <a:endParaRPr lang="en-US" sz="2400" dirty="0"/>
          </a:p>
        </p:txBody>
      </p:sp>
      <p:pic>
        <p:nvPicPr>
          <p:cNvPr id="7" name="Picture 6">
            <a:extLst>
              <a:ext uri="{FF2B5EF4-FFF2-40B4-BE49-F238E27FC236}">
                <a16:creationId xmlns:a16="http://schemas.microsoft.com/office/drawing/2014/main" xmlns="" id="{0C502EB4-427C-8E4E-8807-8CF78E40EF0B}"/>
              </a:ext>
            </a:extLst>
          </p:cNvPr>
          <p:cNvPicPr/>
          <p:nvPr/>
        </p:nvPicPr>
        <p:blipFill>
          <a:blip r:embed="rId3">
            <a:extLst>
              <a:ext uri="{28A0092B-C50C-407E-A947-70E740481C1C}">
                <a14:useLocalDpi xmlns:a14="http://schemas.microsoft.com/office/drawing/2010/main" val="0"/>
              </a:ext>
            </a:extLst>
          </a:blip>
          <a:stretch>
            <a:fillRect/>
          </a:stretch>
        </p:blipFill>
        <p:spPr>
          <a:xfrm>
            <a:off x="4851646" y="1382077"/>
            <a:ext cx="6435271" cy="5313734"/>
          </a:xfrm>
          <a:prstGeom prst="rect">
            <a:avLst/>
          </a:prstGeom>
        </p:spPr>
      </p:pic>
      <p:sp>
        <p:nvSpPr>
          <p:cNvPr id="9" name="Oval 8">
            <a:extLst>
              <a:ext uri="{FF2B5EF4-FFF2-40B4-BE49-F238E27FC236}">
                <a16:creationId xmlns:a16="http://schemas.microsoft.com/office/drawing/2014/main" xmlns="" id="{56142560-2AFD-7F43-B418-19C780876FAB}"/>
              </a:ext>
            </a:extLst>
          </p:cNvPr>
          <p:cNvSpPr/>
          <p:nvPr/>
        </p:nvSpPr>
        <p:spPr>
          <a:xfrm>
            <a:off x="5359647" y="1530472"/>
            <a:ext cx="5927270" cy="877159"/>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32221295-2918-B845-AA7B-280F7F0F1D62}"/>
              </a:ext>
            </a:extLst>
          </p:cNvPr>
          <p:cNvSpPr/>
          <p:nvPr/>
        </p:nvSpPr>
        <p:spPr>
          <a:xfrm>
            <a:off x="5859811" y="5220329"/>
            <a:ext cx="1565189" cy="51118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477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C6723B-148E-1B47-A75D-F47E82AD662D}"/>
              </a:ext>
            </a:extLst>
          </p:cNvPr>
          <p:cNvSpPr>
            <a:spLocks noGrp="1"/>
          </p:cNvSpPr>
          <p:nvPr>
            <p:ph type="title"/>
          </p:nvPr>
        </p:nvSpPr>
        <p:spPr/>
        <p:txBody>
          <a:bodyPr/>
          <a:lstStyle/>
          <a:p>
            <a:r>
              <a:rPr lang="en-US"/>
              <a:t>Norway – Policy Goals</a:t>
            </a:r>
          </a:p>
        </p:txBody>
      </p:sp>
      <p:sp>
        <p:nvSpPr>
          <p:cNvPr id="4" name="Slide Number Placeholder 3">
            <a:extLst>
              <a:ext uri="{FF2B5EF4-FFF2-40B4-BE49-F238E27FC236}">
                <a16:creationId xmlns:a16="http://schemas.microsoft.com/office/drawing/2014/main" xmlns="" id="{59CEB8DB-0C20-7343-AC9A-8AC5B49A7133}"/>
              </a:ext>
            </a:extLst>
          </p:cNvPr>
          <p:cNvSpPr>
            <a:spLocks noGrp="1"/>
          </p:cNvSpPr>
          <p:nvPr>
            <p:ph type="sldNum" sz="quarter" idx="10"/>
          </p:nvPr>
        </p:nvSpPr>
        <p:spPr/>
        <p:txBody>
          <a:bodyPr/>
          <a:lstStyle/>
          <a:p>
            <a:fld id="{21F9DCCC-A49A-E045-B4F4-7C6903B0EA14}" type="slidenum">
              <a:rPr lang="en-US" smtClean="0"/>
              <a:t>45</a:t>
            </a:fld>
            <a:endParaRPr lang="en-US"/>
          </a:p>
        </p:txBody>
      </p:sp>
      <p:pic>
        <p:nvPicPr>
          <p:cNvPr id="7" name="Content Placeholder 4">
            <a:extLst>
              <a:ext uri="{FF2B5EF4-FFF2-40B4-BE49-F238E27FC236}">
                <a16:creationId xmlns:a16="http://schemas.microsoft.com/office/drawing/2014/main" xmlns="" id="{BC26E193-020F-D747-9679-4D3F43D91F22}"/>
              </a:ext>
            </a:extLst>
          </p:cNvPr>
          <p:cNvPicPr>
            <a:picLocks noGrp="1"/>
          </p:cNvPicPr>
          <p:nvPr>
            <p:ph idx="1"/>
          </p:nvPr>
        </p:nvPicPr>
        <p:blipFill rotWithShape="1">
          <a:blip r:embed="rId3">
            <a:extLst>
              <a:ext uri="{28A0092B-C50C-407E-A947-70E740481C1C}">
                <a14:useLocalDpi xmlns:a14="http://schemas.microsoft.com/office/drawing/2010/main" val="0"/>
              </a:ext>
            </a:extLst>
          </a:blip>
          <a:srcRect t="23092" r="11362" b="3533"/>
          <a:stretch/>
        </p:blipFill>
        <p:spPr>
          <a:xfrm>
            <a:off x="1005839" y="3532217"/>
            <a:ext cx="8165837" cy="3199668"/>
          </a:xfrm>
          <a:prstGeom prst="rect">
            <a:avLst/>
          </a:prstGeom>
        </p:spPr>
      </p:pic>
      <p:sp>
        <p:nvSpPr>
          <p:cNvPr id="8" name="Rectangle 7">
            <a:extLst>
              <a:ext uri="{FF2B5EF4-FFF2-40B4-BE49-F238E27FC236}">
                <a16:creationId xmlns:a16="http://schemas.microsoft.com/office/drawing/2014/main" xmlns="" id="{E78D038E-4859-2348-B335-7FE14DEDBDDE}"/>
              </a:ext>
            </a:extLst>
          </p:cNvPr>
          <p:cNvSpPr/>
          <p:nvPr/>
        </p:nvSpPr>
        <p:spPr>
          <a:xfrm>
            <a:off x="1183547" y="3224439"/>
            <a:ext cx="6024213" cy="338554"/>
          </a:xfrm>
          <a:prstGeom prst="rect">
            <a:avLst/>
          </a:prstGeom>
        </p:spPr>
        <p:txBody>
          <a:bodyPr wrap="none">
            <a:spAutoFit/>
          </a:bodyPr>
          <a:lstStyle/>
          <a:p>
            <a:r>
              <a:rPr lang="en-US" sz="1600" b="1">
                <a:solidFill>
                  <a:srgbClr val="0070C0"/>
                </a:solidFill>
                <a:latin typeface="+mj-lt"/>
              </a:rPr>
              <a:t>Turning Point - Norway EV sales reached 58% of total sales (March 2019</a:t>
            </a:r>
            <a:r>
              <a:rPr lang="en-US" sz="1600" b="1">
                <a:solidFill>
                  <a:srgbClr val="0070C0"/>
                </a:solidFill>
              </a:rPr>
              <a:t>)</a:t>
            </a:r>
          </a:p>
        </p:txBody>
      </p:sp>
      <p:sp>
        <p:nvSpPr>
          <p:cNvPr id="9" name="Rectangle 8">
            <a:extLst>
              <a:ext uri="{FF2B5EF4-FFF2-40B4-BE49-F238E27FC236}">
                <a16:creationId xmlns:a16="http://schemas.microsoft.com/office/drawing/2014/main" xmlns="" id="{562FD17C-132E-9F44-9BC4-A6B9113DAD1A}"/>
              </a:ext>
            </a:extLst>
          </p:cNvPr>
          <p:cNvSpPr/>
          <p:nvPr/>
        </p:nvSpPr>
        <p:spPr>
          <a:xfrm>
            <a:off x="530096" y="1457922"/>
            <a:ext cx="11034375" cy="1645963"/>
          </a:xfrm>
          <a:prstGeom prst="rect">
            <a:avLst/>
          </a:prstGeom>
        </p:spPr>
        <p:txBody>
          <a:bodyPr wrap="square">
            <a:spAutoFit/>
          </a:bodyPr>
          <a:lstStyle/>
          <a:p>
            <a:r>
              <a:rPr lang="en-US" sz="2800" b="1" dirty="0"/>
              <a:t>How did Norway do it?... First, set ambitious </a:t>
            </a:r>
            <a:r>
              <a:rPr lang="en-US" sz="2800" b="1" dirty="0" smtClean="0"/>
              <a:t>requirements </a:t>
            </a:r>
            <a:r>
              <a:rPr lang="en-US" sz="2800" b="1" dirty="0"/>
              <a:t>with funding</a:t>
            </a:r>
          </a:p>
          <a:p>
            <a:pPr marL="285750" indent="-285750">
              <a:lnSpc>
                <a:spcPct val="120000"/>
              </a:lnSpc>
              <a:buFont typeface="Arial" panose="020B0604020202020204" pitchFamily="34" charset="0"/>
              <a:buChar char="•"/>
            </a:pPr>
            <a:endParaRPr lang="en-US" sz="800" dirty="0"/>
          </a:p>
          <a:p>
            <a:pPr marL="742950" lvl="1" indent="-285750">
              <a:lnSpc>
                <a:spcPct val="120000"/>
              </a:lnSpc>
              <a:buFont typeface="Wingdings" pitchFamily="2" charset="2"/>
              <a:buChar char="Ø"/>
            </a:pPr>
            <a:r>
              <a:rPr lang="en-US" dirty="0"/>
              <a:t> By 2020 - 50,000 ZEVs on Norwegian roads (surpassed in Dec. 2017)</a:t>
            </a:r>
          </a:p>
          <a:p>
            <a:pPr marL="742950" lvl="1" indent="-285750">
              <a:lnSpc>
                <a:spcPct val="120000"/>
              </a:lnSpc>
              <a:buFont typeface="Wingdings" pitchFamily="2" charset="2"/>
              <a:buChar char="Ø"/>
            </a:pPr>
            <a:r>
              <a:rPr lang="en-US" dirty="0"/>
              <a:t> By 2025 – 100% new vehicle sales must be ZEV – </a:t>
            </a:r>
            <a:r>
              <a:rPr lang="en-US" b="1" i="1" dirty="0"/>
              <a:t>including cars, urban buses and light commercial vehicles</a:t>
            </a:r>
          </a:p>
          <a:p>
            <a:pPr marL="742950" lvl="1" indent="-285750">
              <a:lnSpc>
                <a:spcPct val="120000"/>
              </a:lnSpc>
              <a:buFont typeface="Wingdings" pitchFamily="2" charset="2"/>
              <a:buChar char="Ø"/>
            </a:pPr>
            <a:r>
              <a:rPr lang="en-US" dirty="0"/>
              <a:t> By 2030 - all heavy-duty vans, 75% of new long-distance buses, and 50% of new trucks must be ZEV</a:t>
            </a:r>
          </a:p>
        </p:txBody>
      </p:sp>
      <p:sp>
        <p:nvSpPr>
          <p:cNvPr id="10" name="TextBox 9">
            <a:extLst>
              <a:ext uri="{FF2B5EF4-FFF2-40B4-BE49-F238E27FC236}">
                <a16:creationId xmlns:a16="http://schemas.microsoft.com/office/drawing/2014/main" xmlns="" id="{087EB2C3-8886-7945-953C-09CCF9FF19F6}"/>
              </a:ext>
            </a:extLst>
          </p:cNvPr>
          <p:cNvSpPr txBox="1"/>
          <p:nvPr/>
        </p:nvSpPr>
        <p:spPr>
          <a:xfrm>
            <a:off x="9171676" y="4097237"/>
            <a:ext cx="1191524" cy="338554"/>
          </a:xfrm>
          <a:prstGeom prst="rect">
            <a:avLst/>
          </a:prstGeom>
          <a:noFill/>
        </p:spPr>
        <p:txBody>
          <a:bodyPr wrap="square" rtlCol="0">
            <a:spAutoFit/>
          </a:bodyPr>
          <a:lstStyle/>
          <a:p>
            <a:r>
              <a:rPr lang="en-US" sz="1600" b="1">
                <a:solidFill>
                  <a:srgbClr val="0070C0"/>
                </a:solidFill>
              </a:rPr>
              <a:t>- ELECTRIC</a:t>
            </a:r>
          </a:p>
        </p:txBody>
      </p:sp>
      <p:sp>
        <p:nvSpPr>
          <p:cNvPr id="11" name="TextBox 10">
            <a:extLst>
              <a:ext uri="{FF2B5EF4-FFF2-40B4-BE49-F238E27FC236}">
                <a16:creationId xmlns:a16="http://schemas.microsoft.com/office/drawing/2014/main" xmlns="" id="{90FA74F5-0376-7946-9513-E6EE4383AA8B}"/>
              </a:ext>
            </a:extLst>
          </p:cNvPr>
          <p:cNvSpPr txBox="1"/>
          <p:nvPr/>
        </p:nvSpPr>
        <p:spPr>
          <a:xfrm>
            <a:off x="9135114" y="4936875"/>
            <a:ext cx="1454220" cy="338554"/>
          </a:xfrm>
          <a:prstGeom prst="rect">
            <a:avLst/>
          </a:prstGeom>
          <a:noFill/>
        </p:spPr>
        <p:txBody>
          <a:bodyPr wrap="square" rtlCol="0">
            <a:spAutoFit/>
          </a:bodyPr>
          <a:lstStyle/>
          <a:p>
            <a:r>
              <a:rPr lang="en-US" sz="1600" b="1">
                <a:solidFill>
                  <a:srgbClr val="7030A0"/>
                </a:solidFill>
              </a:rPr>
              <a:t>- FOSSIL FUEL</a:t>
            </a:r>
          </a:p>
        </p:txBody>
      </p:sp>
      <p:cxnSp>
        <p:nvCxnSpPr>
          <p:cNvPr id="5" name="Straight Arrow Connector 4">
            <a:extLst>
              <a:ext uri="{FF2B5EF4-FFF2-40B4-BE49-F238E27FC236}">
                <a16:creationId xmlns:a16="http://schemas.microsoft.com/office/drawing/2014/main" xmlns="" id="{ACB8491A-82E1-9841-8097-2DC77E904A5F}"/>
              </a:ext>
            </a:extLst>
          </p:cNvPr>
          <p:cNvCxnSpPr>
            <a:cxnSpLocks/>
          </p:cNvCxnSpPr>
          <p:nvPr/>
        </p:nvCxnSpPr>
        <p:spPr>
          <a:xfrm flipV="1">
            <a:off x="9359473" y="3764281"/>
            <a:ext cx="1720007" cy="322233"/>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8C69FE2A-69F7-BE42-9CA7-C69291C157A0}"/>
              </a:ext>
            </a:extLst>
          </p:cNvPr>
          <p:cNvSpPr txBox="1"/>
          <p:nvPr/>
        </p:nvSpPr>
        <p:spPr>
          <a:xfrm>
            <a:off x="11146305" y="3510674"/>
            <a:ext cx="851801" cy="923330"/>
          </a:xfrm>
          <a:prstGeom prst="rect">
            <a:avLst/>
          </a:prstGeom>
          <a:noFill/>
        </p:spPr>
        <p:txBody>
          <a:bodyPr wrap="square" rtlCol="0">
            <a:spAutoFit/>
          </a:bodyPr>
          <a:lstStyle/>
          <a:p>
            <a:pPr algn="ctr"/>
            <a:r>
              <a:rPr lang="en-US" b="1">
                <a:solidFill>
                  <a:schemeClr val="accent6"/>
                </a:solidFill>
              </a:rPr>
              <a:t>100% by 2025</a:t>
            </a:r>
          </a:p>
        </p:txBody>
      </p:sp>
      <p:cxnSp>
        <p:nvCxnSpPr>
          <p:cNvPr id="13" name="Straight Arrow Connector 12">
            <a:extLst>
              <a:ext uri="{FF2B5EF4-FFF2-40B4-BE49-F238E27FC236}">
                <a16:creationId xmlns:a16="http://schemas.microsoft.com/office/drawing/2014/main" xmlns="" id="{52DFB523-529D-334D-9327-39CB6B508BF0}"/>
              </a:ext>
            </a:extLst>
          </p:cNvPr>
          <p:cNvCxnSpPr>
            <a:cxnSpLocks/>
          </p:cNvCxnSpPr>
          <p:nvPr/>
        </p:nvCxnSpPr>
        <p:spPr>
          <a:xfrm>
            <a:off x="9359473" y="5209046"/>
            <a:ext cx="1720007" cy="203218"/>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1A02B2A2-3420-E949-85CD-2376A6AF61E0}"/>
              </a:ext>
            </a:extLst>
          </p:cNvPr>
          <p:cNvSpPr txBox="1"/>
          <p:nvPr/>
        </p:nvSpPr>
        <p:spPr>
          <a:xfrm>
            <a:off x="11079481" y="5067680"/>
            <a:ext cx="918626" cy="923330"/>
          </a:xfrm>
          <a:prstGeom prst="rect">
            <a:avLst/>
          </a:prstGeom>
          <a:noFill/>
          <a:ln>
            <a:noFill/>
          </a:ln>
        </p:spPr>
        <p:txBody>
          <a:bodyPr wrap="square" rtlCol="0">
            <a:spAutoFit/>
          </a:bodyPr>
          <a:lstStyle/>
          <a:p>
            <a:pPr algn="ctr"/>
            <a:r>
              <a:rPr lang="en-US" b="1">
                <a:solidFill>
                  <a:srgbClr val="7030A0"/>
                </a:solidFill>
              </a:rPr>
              <a:t>0% </a:t>
            </a:r>
          </a:p>
          <a:p>
            <a:pPr algn="ctr"/>
            <a:r>
              <a:rPr lang="en-US" b="1">
                <a:solidFill>
                  <a:srgbClr val="7030A0"/>
                </a:solidFill>
              </a:rPr>
              <a:t>by 2025</a:t>
            </a:r>
          </a:p>
        </p:txBody>
      </p:sp>
    </p:spTree>
    <p:extLst>
      <p:ext uri="{BB962C8B-B14F-4D97-AF65-F5344CB8AC3E}">
        <p14:creationId xmlns:p14="http://schemas.microsoft.com/office/powerpoint/2010/main" val="2269966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3A135E-5777-BF49-B686-0BE723679FF4}"/>
              </a:ext>
            </a:extLst>
          </p:cNvPr>
          <p:cNvSpPr>
            <a:spLocks noGrp="1"/>
          </p:cNvSpPr>
          <p:nvPr>
            <p:ph type="title"/>
          </p:nvPr>
        </p:nvSpPr>
        <p:spPr/>
        <p:txBody>
          <a:bodyPr/>
          <a:lstStyle/>
          <a:p>
            <a:r>
              <a:rPr lang="en-US"/>
              <a:t>Norway - Policies</a:t>
            </a:r>
          </a:p>
        </p:txBody>
      </p:sp>
      <p:sp>
        <p:nvSpPr>
          <p:cNvPr id="3" name="Content Placeholder 2">
            <a:extLst>
              <a:ext uri="{FF2B5EF4-FFF2-40B4-BE49-F238E27FC236}">
                <a16:creationId xmlns:a16="http://schemas.microsoft.com/office/drawing/2014/main" xmlns="" id="{FEBF84BC-33CA-C742-BB94-44FAD266E5FB}"/>
              </a:ext>
            </a:extLst>
          </p:cNvPr>
          <p:cNvSpPr>
            <a:spLocks noGrp="1"/>
          </p:cNvSpPr>
          <p:nvPr>
            <p:ph idx="1"/>
          </p:nvPr>
        </p:nvSpPr>
        <p:spPr>
          <a:xfrm>
            <a:off x="436728" y="2077651"/>
            <a:ext cx="5130663" cy="4682454"/>
          </a:xfrm>
        </p:spPr>
        <p:txBody>
          <a:bodyPr vert="horz" lIns="91440" tIns="45720" rIns="91440" bIns="45720" rtlCol="0" anchor="t">
            <a:normAutofit fontScale="77500" lnSpcReduction="20000"/>
          </a:bodyPr>
          <a:lstStyle/>
          <a:p>
            <a:pPr>
              <a:lnSpc>
                <a:spcPct val="120000"/>
              </a:lnSpc>
            </a:pPr>
            <a:r>
              <a:rPr lang="en-US">
                <a:latin typeface="Verdana"/>
                <a:ea typeface="Verdana"/>
                <a:cs typeface="Verdana"/>
              </a:rPr>
              <a:t>No purchase taxes</a:t>
            </a:r>
            <a:endParaRPr lang="en-US"/>
          </a:p>
          <a:p>
            <a:pPr>
              <a:lnSpc>
                <a:spcPct val="120000"/>
              </a:lnSpc>
            </a:pPr>
            <a:r>
              <a:rPr lang="en-US">
                <a:latin typeface="Verdana"/>
                <a:ea typeface="Verdana"/>
                <a:cs typeface="Verdana"/>
              </a:rPr>
              <a:t>Reduce other fees (e.g. registration, parking, etc.)</a:t>
            </a:r>
          </a:p>
          <a:p>
            <a:pPr>
              <a:lnSpc>
                <a:spcPct val="120000"/>
              </a:lnSpc>
            </a:pPr>
            <a:r>
              <a:rPr lang="en-US">
                <a:latin typeface="Verdana"/>
                <a:ea typeface="Verdana"/>
                <a:cs typeface="Verdana"/>
              </a:rPr>
              <a:t>Expand public charging infrastructure rapidly</a:t>
            </a:r>
          </a:p>
          <a:p>
            <a:pPr>
              <a:lnSpc>
                <a:spcPct val="120000"/>
              </a:lnSpc>
              <a:buFont typeface="Arial" panose="020B0604020202020204" pitchFamily="34" charset="0"/>
              <a:buChar char="•"/>
            </a:pPr>
            <a:r>
              <a:rPr lang="en-US">
                <a:latin typeface="Verdana"/>
                <a:ea typeface="Verdana"/>
                <a:cs typeface="Verdana"/>
              </a:rPr>
              <a:t>Incentive to scrap fossil fuel vehicles if converting to EV </a:t>
            </a:r>
          </a:p>
          <a:p>
            <a:pPr>
              <a:lnSpc>
                <a:spcPct val="120000"/>
              </a:lnSpc>
            </a:pPr>
            <a:r>
              <a:rPr lang="en-US">
                <a:latin typeface="Verdana"/>
                <a:ea typeface="Verdana"/>
                <a:cs typeface="Verdana"/>
              </a:rPr>
              <a:t>“Polluter Pays” Principle </a:t>
            </a:r>
            <a:endParaRPr lang="en-US"/>
          </a:p>
          <a:p>
            <a:pPr lvl="1">
              <a:lnSpc>
                <a:spcPct val="120000"/>
              </a:lnSpc>
              <a:buFont typeface="Wingdings" pitchFamily="2" charset="2"/>
              <a:buChar char="ü"/>
            </a:pPr>
            <a:r>
              <a:rPr lang="en-US">
                <a:latin typeface="Verdana"/>
                <a:ea typeface="Verdana"/>
                <a:cs typeface="Verdana"/>
              </a:rPr>
              <a:t>Carbon Tax (1991) on petroleum production</a:t>
            </a:r>
          </a:p>
          <a:p>
            <a:pPr lvl="1">
              <a:lnSpc>
                <a:spcPct val="120000"/>
              </a:lnSpc>
              <a:buFont typeface="Wingdings" pitchFamily="2" charset="2"/>
              <a:buChar char="ü"/>
            </a:pPr>
            <a:r>
              <a:rPr lang="en-US">
                <a:latin typeface="Verdana"/>
                <a:ea typeface="Verdana"/>
                <a:cs typeface="Verdana"/>
              </a:rPr>
              <a:t>Car Tax: High taxes for high emissions cars (2007)</a:t>
            </a:r>
          </a:p>
        </p:txBody>
      </p:sp>
      <p:sp>
        <p:nvSpPr>
          <p:cNvPr id="4" name="Slide Number Placeholder 3">
            <a:extLst>
              <a:ext uri="{FF2B5EF4-FFF2-40B4-BE49-F238E27FC236}">
                <a16:creationId xmlns:a16="http://schemas.microsoft.com/office/drawing/2014/main" xmlns="" id="{583A944B-F8D2-AF4C-BB6D-064E72D0F0F1}"/>
              </a:ext>
            </a:extLst>
          </p:cNvPr>
          <p:cNvSpPr>
            <a:spLocks noGrp="1"/>
          </p:cNvSpPr>
          <p:nvPr>
            <p:ph type="sldNum" sz="quarter" idx="10"/>
          </p:nvPr>
        </p:nvSpPr>
        <p:spPr/>
        <p:txBody>
          <a:bodyPr/>
          <a:lstStyle/>
          <a:p>
            <a:fld id="{21F9DCCC-A49A-E045-B4F4-7C6903B0EA14}" type="slidenum">
              <a:rPr lang="en-US" smtClean="0"/>
              <a:t>46</a:t>
            </a:fld>
            <a:endParaRPr lang="en-US"/>
          </a:p>
        </p:txBody>
      </p:sp>
      <p:sp>
        <p:nvSpPr>
          <p:cNvPr id="8" name="TextBox 7">
            <a:extLst>
              <a:ext uri="{FF2B5EF4-FFF2-40B4-BE49-F238E27FC236}">
                <a16:creationId xmlns:a16="http://schemas.microsoft.com/office/drawing/2014/main" xmlns="" id="{D01DB139-C74C-8A48-A147-7A44CC396376}"/>
              </a:ext>
            </a:extLst>
          </p:cNvPr>
          <p:cNvSpPr txBox="1"/>
          <p:nvPr/>
        </p:nvSpPr>
        <p:spPr>
          <a:xfrm>
            <a:off x="6713421" y="5851744"/>
            <a:ext cx="5045838" cy="923330"/>
          </a:xfrm>
          <a:prstGeom prst="rect">
            <a:avLst/>
          </a:prstGeom>
          <a:noFill/>
        </p:spPr>
        <p:txBody>
          <a:bodyPr wrap="square" rtlCol="0" anchor="t">
            <a:spAutoFit/>
          </a:bodyPr>
          <a:lstStyle/>
          <a:p>
            <a:pPr algn="ctr"/>
            <a:r>
              <a:rPr lang="en-US" b="1">
                <a:solidFill>
                  <a:schemeClr val="bg2"/>
                </a:solidFill>
                <a:ea typeface="Verdana"/>
                <a:cs typeface="Verdana"/>
              </a:rPr>
              <a:t>BOTTOM LINE FOR POLICY </a:t>
            </a:r>
            <a:endParaRPr lang="en-US" b="1">
              <a:solidFill>
                <a:schemeClr val="bg2"/>
              </a:solidFill>
              <a:ea typeface="Verdana" panose="020B0604030504040204" pitchFamily="34" charset="0"/>
              <a:cs typeface="Verdana" panose="020B0604030504040204" pitchFamily="34" charset="0"/>
            </a:endParaRPr>
          </a:p>
          <a:p>
            <a:pPr algn="ctr"/>
            <a:r>
              <a:rPr lang="en-US" b="1" i="1">
                <a:solidFill>
                  <a:schemeClr val="bg2"/>
                </a:solidFill>
                <a:ea typeface="Verdana"/>
                <a:cs typeface="Verdana"/>
              </a:rPr>
              <a:t>Low emissions cars should always be less expensive than high emissions cars</a:t>
            </a:r>
          </a:p>
        </p:txBody>
      </p:sp>
      <p:pic>
        <p:nvPicPr>
          <p:cNvPr id="10" name="Picture 9" descr="A screenshot of a social media post&#10;&#10;Description automatically generated">
            <a:extLst>
              <a:ext uri="{FF2B5EF4-FFF2-40B4-BE49-F238E27FC236}">
                <a16:creationId xmlns:a16="http://schemas.microsoft.com/office/drawing/2014/main" xmlns="" id="{06789904-F1AF-C449-A7BD-9BBFDAF58B0B}"/>
              </a:ext>
            </a:extLst>
          </p:cNvPr>
          <p:cNvPicPr>
            <a:picLocks noChangeAspect="1"/>
          </p:cNvPicPr>
          <p:nvPr/>
        </p:nvPicPr>
        <p:blipFill rotWithShape="1">
          <a:blip r:embed="rId3"/>
          <a:srcRect b="13426"/>
          <a:stretch/>
        </p:blipFill>
        <p:spPr>
          <a:xfrm>
            <a:off x="5624016" y="1849710"/>
            <a:ext cx="6567984" cy="3998362"/>
          </a:xfrm>
          <a:prstGeom prst="rect">
            <a:avLst/>
          </a:prstGeom>
        </p:spPr>
      </p:pic>
      <p:sp>
        <p:nvSpPr>
          <p:cNvPr id="5" name="TextBox 4">
            <a:extLst>
              <a:ext uri="{FF2B5EF4-FFF2-40B4-BE49-F238E27FC236}">
                <a16:creationId xmlns:a16="http://schemas.microsoft.com/office/drawing/2014/main" xmlns="" id="{F492771C-1079-8647-A730-212C414B1CD2}"/>
              </a:ext>
            </a:extLst>
          </p:cNvPr>
          <p:cNvSpPr txBox="1"/>
          <p:nvPr/>
        </p:nvSpPr>
        <p:spPr>
          <a:xfrm>
            <a:off x="436728" y="1437582"/>
            <a:ext cx="9403080" cy="523220"/>
          </a:xfrm>
          <a:prstGeom prst="rect">
            <a:avLst/>
          </a:prstGeom>
          <a:noFill/>
        </p:spPr>
        <p:txBody>
          <a:bodyPr wrap="square" rtlCol="0" anchor="t">
            <a:spAutoFit/>
          </a:bodyPr>
          <a:lstStyle/>
          <a:p>
            <a:r>
              <a:rPr lang="en-US" sz="2800">
                <a:latin typeface="Verdana"/>
                <a:ea typeface="Verdana"/>
                <a:cs typeface="Verdana"/>
              </a:rPr>
              <a:t>Second, adopt comprehensive policies</a:t>
            </a:r>
          </a:p>
        </p:txBody>
      </p:sp>
    </p:spTree>
    <p:extLst>
      <p:ext uri="{BB962C8B-B14F-4D97-AF65-F5344CB8AC3E}">
        <p14:creationId xmlns:p14="http://schemas.microsoft.com/office/powerpoint/2010/main" val="8843049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xmlns="" id="{35F8914A-C236-3C48-8063-6EFCA3F05363}"/>
              </a:ext>
            </a:extLst>
          </p:cNvPr>
          <p:cNvPicPr>
            <a:picLocks noGrp="1" noChangeAspect="1"/>
          </p:cNvPicPr>
          <p:nvPr>
            <p:ph idx="1"/>
          </p:nvPr>
        </p:nvPicPr>
        <p:blipFill rotWithShape="1">
          <a:blip r:embed="rId3"/>
          <a:srcRect t="3633"/>
          <a:stretch/>
        </p:blipFill>
        <p:spPr>
          <a:xfrm>
            <a:off x="2793373" y="2544304"/>
            <a:ext cx="9017478" cy="2768575"/>
          </a:xfrm>
        </p:spPr>
      </p:pic>
      <p:sp>
        <p:nvSpPr>
          <p:cNvPr id="8" name="TextBox 7">
            <a:extLst>
              <a:ext uri="{FF2B5EF4-FFF2-40B4-BE49-F238E27FC236}">
                <a16:creationId xmlns:a16="http://schemas.microsoft.com/office/drawing/2014/main" xmlns="" id="{832ABF45-5253-FD41-BB85-4E1E5462622D}"/>
              </a:ext>
            </a:extLst>
          </p:cNvPr>
          <p:cNvSpPr txBox="1"/>
          <p:nvPr/>
        </p:nvSpPr>
        <p:spPr>
          <a:xfrm>
            <a:off x="3959369" y="2772744"/>
            <a:ext cx="1734433" cy="318899"/>
          </a:xfrm>
          <a:prstGeom prst="rect">
            <a:avLst/>
          </a:prstGeom>
          <a:noFill/>
        </p:spPr>
        <p:txBody>
          <a:bodyPr wrap="square" rtlCol="0">
            <a:spAutoFit/>
          </a:bodyPr>
          <a:lstStyle/>
          <a:p>
            <a:r>
              <a:rPr lang="en-US" sz="1400">
                <a:solidFill>
                  <a:schemeClr val="bg1"/>
                </a:solidFill>
              </a:rPr>
              <a:t>Income Criteria</a:t>
            </a:r>
          </a:p>
        </p:txBody>
      </p:sp>
      <p:sp>
        <p:nvSpPr>
          <p:cNvPr id="11" name="Rectangle 10">
            <a:extLst>
              <a:ext uri="{FF2B5EF4-FFF2-40B4-BE49-F238E27FC236}">
                <a16:creationId xmlns:a16="http://schemas.microsoft.com/office/drawing/2014/main" xmlns="" id="{E2DEE105-8303-834A-A0D3-8561A3DB5081}"/>
              </a:ext>
            </a:extLst>
          </p:cNvPr>
          <p:cNvSpPr/>
          <p:nvPr/>
        </p:nvSpPr>
        <p:spPr>
          <a:xfrm>
            <a:off x="6168886" y="5213601"/>
            <a:ext cx="5406888" cy="246221"/>
          </a:xfrm>
          <a:prstGeom prst="rect">
            <a:avLst/>
          </a:prstGeom>
        </p:spPr>
        <p:txBody>
          <a:bodyPr wrap="square">
            <a:spAutoFit/>
          </a:bodyPr>
          <a:lstStyle/>
          <a:p>
            <a:pPr algn="r"/>
            <a:r>
              <a:rPr lang="en-US" sz="1000">
                <a:latin typeface="Verdana" panose="020B0604030504040204" pitchFamily="34" charset="0"/>
                <a:ea typeface="Verdana" panose="020B0604030504040204" pitchFamily="34" charset="0"/>
                <a:cs typeface="Verdana" panose="020B0604030504040204" pitchFamily="34" charset="0"/>
              </a:rPr>
              <a:t>SOURCE: California Clean Vehicle Rebate Program Fact Sheet Nov 2018 </a:t>
            </a:r>
          </a:p>
        </p:txBody>
      </p:sp>
      <p:sp>
        <p:nvSpPr>
          <p:cNvPr id="9" name="Oval 8">
            <a:extLst>
              <a:ext uri="{FF2B5EF4-FFF2-40B4-BE49-F238E27FC236}">
                <a16:creationId xmlns:a16="http://schemas.microsoft.com/office/drawing/2014/main" xmlns="" id="{CE0057F3-CEC3-8048-9D40-DADD635FD34F}"/>
              </a:ext>
            </a:extLst>
          </p:cNvPr>
          <p:cNvSpPr/>
          <p:nvPr/>
        </p:nvSpPr>
        <p:spPr>
          <a:xfrm>
            <a:off x="2781146" y="3950876"/>
            <a:ext cx="5800858" cy="7156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F492771C-1079-8647-A730-212C414B1CD2}"/>
              </a:ext>
            </a:extLst>
          </p:cNvPr>
          <p:cNvSpPr txBox="1"/>
          <p:nvPr/>
        </p:nvSpPr>
        <p:spPr>
          <a:xfrm>
            <a:off x="436728" y="1536746"/>
            <a:ext cx="11139046" cy="523220"/>
          </a:xfrm>
          <a:prstGeom prst="rect">
            <a:avLst/>
          </a:prstGeom>
          <a:noFill/>
        </p:spPr>
        <p:txBody>
          <a:bodyPr wrap="square" rtlCol="0">
            <a:spAutoFit/>
          </a:bodyPr>
          <a:lstStyle/>
          <a:p>
            <a:r>
              <a:rPr lang="en-US" sz="2800" b="1">
                <a:latin typeface="Verdana" panose="020B0604030504040204" pitchFamily="34" charset="0"/>
                <a:ea typeface="Verdana" panose="020B0604030504040204" pitchFamily="34" charset="0"/>
                <a:cs typeface="Verdana" panose="020B0604030504040204" pitchFamily="34" charset="0"/>
              </a:rPr>
              <a:t>CA – Additional focus on targeted incentives</a:t>
            </a:r>
            <a:endParaRPr lang="en-US" sz="2800">
              <a:latin typeface="Verdana" panose="020B0604030504040204" pitchFamily="34" charset="0"/>
              <a:ea typeface="Verdana" panose="020B0604030504040204" pitchFamily="34" charset="0"/>
              <a:cs typeface="Verdana" panose="020B0604030504040204" pitchFamily="34" charset="0"/>
            </a:endParaRPr>
          </a:p>
        </p:txBody>
      </p:sp>
      <p:sp>
        <p:nvSpPr>
          <p:cNvPr id="2" name="Title 1">
            <a:extLst>
              <a:ext uri="{FF2B5EF4-FFF2-40B4-BE49-F238E27FC236}">
                <a16:creationId xmlns:a16="http://schemas.microsoft.com/office/drawing/2014/main" xmlns="" id="{223A135E-5777-BF49-B686-0BE723679FF4}"/>
              </a:ext>
            </a:extLst>
          </p:cNvPr>
          <p:cNvSpPr>
            <a:spLocks noGrp="1"/>
          </p:cNvSpPr>
          <p:nvPr>
            <p:ph type="title"/>
          </p:nvPr>
        </p:nvSpPr>
        <p:spPr/>
        <p:txBody>
          <a:bodyPr/>
          <a:lstStyle/>
          <a:p>
            <a:r>
              <a:rPr lang="en-US"/>
              <a:t>California Example – Targeted Policies</a:t>
            </a:r>
          </a:p>
        </p:txBody>
      </p:sp>
      <p:sp>
        <p:nvSpPr>
          <p:cNvPr id="4" name="Slide Number Placeholder 3">
            <a:extLst>
              <a:ext uri="{FF2B5EF4-FFF2-40B4-BE49-F238E27FC236}">
                <a16:creationId xmlns:a16="http://schemas.microsoft.com/office/drawing/2014/main" xmlns="" id="{583A944B-F8D2-AF4C-BB6D-064E72D0F0F1}"/>
              </a:ext>
            </a:extLst>
          </p:cNvPr>
          <p:cNvSpPr>
            <a:spLocks noGrp="1"/>
          </p:cNvSpPr>
          <p:nvPr>
            <p:ph type="sldNum" sz="quarter" idx="10"/>
          </p:nvPr>
        </p:nvSpPr>
        <p:spPr/>
        <p:txBody>
          <a:bodyPr/>
          <a:lstStyle/>
          <a:p>
            <a:fld id="{21F9DCCC-A49A-E045-B4F4-7C6903B0EA14}" type="slidenum">
              <a:rPr lang="en-US" smtClean="0"/>
              <a:t>47</a:t>
            </a:fld>
            <a:endParaRPr lang="en-US"/>
          </a:p>
        </p:txBody>
      </p:sp>
      <p:sp>
        <p:nvSpPr>
          <p:cNvPr id="12" name="Content Placeholder 9">
            <a:extLst>
              <a:ext uri="{FF2B5EF4-FFF2-40B4-BE49-F238E27FC236}">
                <a16:creationId xmlns:a16="http://schemas.microsoft.com/office/drawing/2014/main" xmlns="" id="{D582E017-73BC-0F4C-8DE3-05CAC3C66EF2}"/>
              </a:ext>
            </a:extLst>
          </p:cNvPr>
          <p:cNvSpPr txBox="1">
            <a:spLocks/>
          </p:cNvSpPr>
          <p:nvPr/>
        </p:nvSpPr>
        <p:spPr>
          <a:xfrm>
            <a:off x="381149" y="2359143"/>
            <a:ext cx="2356645" cy="415436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buNone/>
            </a:pPr>
            <a:r>
              <a:rPr lang="en-US" sz="2000"/>
              <a:t>New since 2016, Clean Vehicle Assistance Program</a:t>
            </a:r>
          </a:p>
          <a:p>
            <a:pPr>
              <a:lnSpc>
                <a:spcPct val="120000"/>
              </a:lnSpc>
            </a:pPr>
            <a:r>
              <a:rPr lang="en-US" sz="2000"/>
              <a:t>Income caps </a:t>
            </a:r>
          </a:p>
          <a:p>
            <a:pPr>
              <a:lnSpc>
                <a:spcPct val="120000"/>
              </a:lnSpc>
            </a:pPr>
            <a:r>
              <a:rPr lang="en-US" sz="2000"/>
              <a:t>Increased rebates for lower income consumers</a:t>
            </a:r>
          </a:p>
          <a:p>
            <a:pPr>
              <a:lnSpc>
                <a:spcPct val="120000"/>
              </a:lnSpc>
            </a:pPr>
            <a:r>
              <a:rPr lang="en-US" sz="2000"/>
              <a:t>Over 14% of the incentive funds have been issued to lower income consumers</a:t>
            </a:r>
          </a:p>
        </p:txBody>
      </p:sp>
    </p:spTree>
    <p:extLst>
      <p:ext uri="{BB962C8B-B14F-4D97-AF65-F5344CB8AC3E}">
        <p14:creationId xmlns:p14="http://schemas.microsoft.com/office/powerpoint/2010/main" val="33252247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D1B195-EF65-DD47-BF80-E2F970407801}"/>
              </a:ext>
            </a:extLst>
          </p:cNvPr>
          <p:cNvSpPr>
            <a:spLocks noGrp="1"/>
          </p:cNvSpPr>
          <p:nvPr>
            <p:ph type="title"/>
          </p:nvPr>
        </p:nvSpPr>
        <p:spPr/>
        <p:txBody>
          <a:bodyPr/>
          <a:lstStyle/>
          <a:p>
            <a:r>
              <a:rPr lang="en-US"/>
              <a:t>Canada-wide Policies</a:t>
            </a:r>
          </a:p>
        </p:txBody>
      </p:sp>
      <p:sp>
        <p:nvSpPr>
          <p:cNvPr id="3" name="Content Placeholder 2">
            <a:extLst>
              <a:ext uri="{FF2B5EF4-FFF2-40B4-BE49-F238E27FC236}">
                <a16:creationId xmlns:a16="http://schemas.microsoft.com/office/drawing/2014/main" xmlns="" id="{49200BC8-F8C8-FD48-A568-75BE7C73D408}"/>
              </a:ext>
            </a:extLst>
          </p:cNvPr>
          <p:cNvSpPr>
            <a:spLocks noGrp="1"/>
          </p:cNvSpPr>
          <p:nvPr>
            <p:ph idx="1"/>
          </p:nvPr>
        </p:nvSpPr>
        <p:spPr>
          <a:xfrm>
            <a:off x="325036" y="1630046"/>
            <a:ext cx="6751234" cy="1326404"/>
          </a:xfrm>
        </p:spPr>
        <p:txBody>
          <a:bodyPr>
            <a:normAutofit fontScale="55000" lnSpcReduction="20000"/>
          </a:bodyPr>
          <a:lstStyle/>
          <a:p>
            <a:pPr marL="0" indent="0">
              <a:lnSpc>
                <a:spcPct val="120000"/>
              </a:lnSpc>
              <a:buNone/>
            </a:pPr>
            <a:r>
              <a:rPr lang="en-US" sz="4400" b="1"/>
              <a:t>New 2019 National Strategy for ZEVs </a:t>
            </a:r>
          </a:p>
          <a:p>
            <a:pPr marL="0" indent="0">
              <a:lnSpc>
                <a:spcPct val="120000"/>
              </a:lnSpc>
              <a:buNone/>
            </a:pPr>
            <a:r>
              <a:rPr lang="en-US" i="1"/>
              <a:t>Increase Zero Emissions Vehicles to 100% of new cars sold by 2040 (10% by 2025, 30% by 2030)</a:t>
            </a:r>
          </a:p>
        </p:txBody>
      </p:sp>
      <p:sp>
        <p:nvSpPr>
          <p:cNvPr id="4" name="Slide Number Placeholder 3">
            <a:extLst>
              <a:ext uri="{FF2B5EF4-FFF2-40B4-BE49-F238E27FC236}">
                <a16:creationId xmlns:a16="http://schemas.microsoft.com/office/drawing/2014/main" xmlns="" id="{FF99E83B-3CC5-2E49-935B-8DFE32478DB2}"/>
              </a:ext>
            </a:extLst>
          </p:cNvPr>
          <p:cNvSpPr>
            <a:spLocks noGrp="1"/>
          </p:cNvSpPr>
          <p:nvPr>
            <p:ph type="sldNum" sz="quarter" idx="10"/>
          </p:nvPr>
        </p:nvSpPr>
        <p:spPr/>
        <p:txBody>
          <a:bodyPr/>
          <a:lstStyle/>
          <a:p>
            <a:fld id="{21F9DCCC-A49A-E045-B4F4-7C6903B0EA14}" type="slidenum">
              <a:rPr lang="en-US" smtClean="0"/>
              <a:t>48</a:t>
            </a:fld>
            <a:endParaRPr lang="en-US"/>
          </a:p>
        </p:txBody>
      </p:sp>
      <p:graphicFrame>
        <p:nvGraphicFramePr>
          <p:cNvPr id="7" name="Chart 6">
            <a:extLst>
              <a:ext uri="{FF2B5EF4-FFF2-40B4-BE49-F238E27FC236}">
                <a16:creationId xmlns:a16="http://schemas.microsoft.com/office/drawing/2014/main" xmlns="" id="{127B701D-44E1-414F-9144-5F855D3D3409}"/>
              </a:ext>
            </a:extLst>
          </p:cNvPr>
          <p:cNvGraphicFramePr/>
          <p:nvPr>
            <p:extLst>
              <p:ext uri="{D42A27DB-BD31-4B8C-83A1-F6EECF244321}">
                <p14:modId xmlns:p14="http://schemas.microsoft.com/office/powerpoint/2010/main" val="628786126"/>
              </p:ext>
            </p:extLst>
          </p:nvPr>
        </p:nvGraphicFramePr>
        <p:xfrm>
          <a:off x="7659974" y="1933582"/>
          <a:ext cx="4442699" cy="4204328"/>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xmlns="" id="{BBC8A5CE-B131-624C-BFB0-5057FA404973}"/>
              </a:ext>
            </a:extLst>
          </p:cNvPr>
          <p:cNvSpPr txBox="1"/>
          <p:nvPr/>
        </p:nvSpPr>
        <p:spPr>
          <a:xfrm>
            <a:off x="269835" y="2921072"/>
            <a:ext cx="691148" cy="707886"/>
          </a:xfrm>
          <a:prstGeom prst="rect">
            <a:avLst/>
          </a:prstGeom>
          <a:noFill/>
        </p:spPr>
        <p:txBody>
          <a:bodyPr wrap="square" rtlCol="0">
            <a:spAutoFit/>
          </a:bodyPr>
          <a:lstStyle/>
          <a:p>
            <a:pPr algn="ctr"/>
            <a:r>
              <a:rPr lang="en-US" sz="4000">
                <a:solidFill>
                  <a:schemeClr val="bg2">
                    <a:lumMod val="75000"/>
                  </a:schemeClr>
                </a:solidFill>
                <a:latin typeface="Arial Rounded MT Bold" panose="020F0704030504030204" pitchFamily="34" charset="77"/>
              </a:rPr>
              <a:t>1</a:t>
            </a:r>
            <a:endParaRPr lang="en-US" sz="4000"/>
          </a:p>
        </p:txBody>
      </p:sp>
      <p:sp>
        <p:nvSpPr>
          <p:cNvPr id="9" name="Rectangle 8">
            <a:extLst>
              <a:ext uri="{FF2B5EF4-FFF2-40B4-BE49-F238E27FC236}">
                <a16:creationId xmlns:a16="http://schemas.microsoft.com/office/drawing/2014/main" xmlns="" id="{350215B7-91FE-0F47-98C7-40B502D75FEB}"/>
              </a:ext>
            </a:extLst>
          </p:cNvPr>
          <p:cNvSpPr/>
          <p:nvPr/>
        </p:nvSpPr>
        <p:spPr>
          <a:xfrm>
            <a:off x="960983" y="2926349"/>
            <a:ext cx="6304521" cy="2879571"/>
          </a:xfrm>
          <a:prstGeom prst="rect">
            <a:avLst/>
          </a:prstGeom>
        </p:spPr>
        <p:txBody>
          <a:bodyPr wrap="square">
            <a:spAutoFit/>
          </a:bodyPr>
          <a:lstStyle/>
          <a:p>
            <a:pPr>
              <a:lnSpc>
                <a:spcPct val="120000"/>
              </a:lnSpc>
            </a:pPr>
            <a:r>
              <a:rPr lang="en-US" sz="1600" b="1" dirty="0"/>
              <a:t>Federal EV Purchase and Lease Incentives</a:t>
            </a:r>
            <a:r>
              <a:rPr lang="en-US" sz="1600" dirty="0"/>
              <a:t> - CA$5,000 off new EV/PHEV less than $45,000 (or $55,000 for 7+ seats) on top of provincial incentives</a:t>
            </a:r>
          </a:p>
          <a:p>
            <a:pPr>
              <a:lnSpc>
                <a:spcPct val="120000"/>
              </a:lnSpc>
            </a:pPr>
            <a:endParaRPr lang="en-US" sz="800" dirty="0"/>
          </a:p>
          <a:p>
            <a:pPr>
              <a:lnSpc>
                <a:spcPct val="120000"/>
              </a:lnSpc>
            </a:pPr>
            <a:r>
              <a:rPr lang="en-US" sz="1600" b="1" dirty="0"/>
              <a:t>Business Tax Write-off </a:t>
            </a:r>
            <a:r>
              <a:rPr lang="en-US" sz="1600" dirty="0"/>
              <a:t>– 100% for ZEVs to support business adoption (Includes light, medium and heavy duty vehicles)</a:t>
            </a:r>
          </a:p>
          <a:p>
            <a:pPr>
              <a:lnSpc>
                <a:spcPct val="120000"/>
              </a:lnSpc>
            </a:pPr>
            <a:endParaRPr lang="en-US" sz="800" dirty="0"/>
          </a:p>
          <a:p>
            <a:pPr>
              <a:lnSpc>
                <a:spcPct val="120000"/>
              </a:lnSpc>
            </a:pPr>
            <a:r>
              <a:rPr lang="en-US" sz="1600" b="1" dirty="0"/>
              <a:t>Funding for Charging Infrastructure </a:t>
            </a:r>
            <a:r>
              <a:rPr lang="en-US" sz="1600" dirty="0"/>
              <a:t>($120M additional). Complements existing EV Infrastructure Deployment Initiative (2016-2022) supporting coast to coast Fast Charging Network</a:t>
            </a:r>
          </a:p>
          <a:p>
            <a:pPr>
              <a:lnSpc>
                <a:spcPct val="120000"/>
              </a:lnSpc>
            </a:pPr>
            <a:endParaRPr lang="en-US" sz="800" dirty="0"/>
          </a:p>
          <a:p>
            <a:pPr>
              <a:lnSpc>
                <a:spcPct val="120000"/>
              </a:lnSpc>
            </a:pPr>
            <a:r>
              <a:rPr lang="en-US" sz="1600" b="1" dirty="0"/>
              <a:t>Federal Carbon Price</a:t>
            </a:r>
            <a:r>
              <a:rPr lang="en-US" sz="1600" dirty="0"/>
              <a:t> ($10-$50/ton from 2018-2022). </a:t>
            </a:r>
            <a:endParaRPr lang="en-US" sz="1600" b="1" dirty="0"/>
          </a:p>
        </p:txBody>
      </p:sp>
      <p:sp>
        <p:nvSpPr>
          <p:cNvPr id="10" name="TextBox 9">
            <a:extLst>
              <a:ext uri="{FF2B5EF4-FFF2-40B4-BE49-F238E27FC236}">
                <a16:creationId xmlns:a16="http://schemas.microsoft.com/office/drawing/2014/main" xmlns="" id="{64FA97E5-E0E2-A240-8879-F8D72F60DB58}"/>
              </a:ext>
            </a:extLst>
          </p:cNvPr>
          <p:cNvSpPr txBox="1"/>
          <p:nvPr/>
        </p:nvSpPr>
        <p:spPr>
          <a:xfrm>
            <a:off x="269835" y="3657904"/>
            <a:ext cx="691148" cy="707886"/>
          </a:xfrm>
          <a:prstGeom prst="rect">
            <a:avLst/>
          </a:prstGeom>
          <a:noFill/>
        </p:spPr>
        <p:txBody>
          <a:bodyPr wrap="square" rtlCol="0">
            <a:spAutoFit/>
          </a:bodyPr>
          <a:lstStyle/>
          <a:p>
            <a:pPr algn="ctr"/>
            <a:r>
              <a:rPr lang="en-US" sz="4000">
                <a:solidFill>
                  <a:schemeClr val="bg2">
                    <a:lumMod val="75000"/>
                  </a:schemeClr>
                </a:solidFill>
                <a:latin typeface="Arial Rounded MT Bold" panose="020F0704030504030204" pitchFamily="34" charset="77"/>
              </a:rPr>
              <a:t>2</a:t>
            </a:r>
            <a:endParaRPr lang="en-US" sz="4000"/>
          </a:p>
        </p:txBody>
      </p:sp>
      <p:sp>
        <p:nvSpPr>
          <p:cNvPr id="11" name="TextBox 10">
            <a:extLst>
              <a:ext uri="{FF2B5EF4-FFF2-40B4-BE49-F238E27FC236}">
                <a16:creationId xmlns:a16="http://schemas.microsoft.com/office/drawing/2014/main" xmlns="" id="{875FD958-803D-2B45-86AE-D5C047AF1300}"/>
              </a:ext>
            </a:extLst>
          </p:cNvPr>
          <p:cNvSpPr txBox="1"/>
          <p:nvPr/>
        </p:nvSpPr>
        <p:spPr>
          <a:xfrm>
            <a:off x="269835" y="4394736"/>
            <a:ext cx="691148" cy="707886"/>
          </a:xfrm>
          <a:prstGeom prst="rect">
            <a:avLst/>
          </a:prstGeom>
          <a:noFill/>
        </p:spPr>
        <p:txBody>
          <a:bodyPr wrap="square" rtlCol="0">
            <a:spAutoFit/>
          </a:bodyPr>
          <a:lstStyle/>
          <a:p>
            <a:pPr algn="ctr"/>
            <a:r>
              <a:rPr lang="en-US" sz="4000">
                <a:solidFill>
                  <a:schemeClr val="bg2">
                    <a:lumMod val="75000"/>
                  </a:schemeClr>
                </a:solidFill>
                <a:latin typeface="Arial Rounded MT Bold" panose="020F0704030504030204" pitchFamily="34" charset="77"/>
              </a:rPr>
              <a:t>3</a:t>
            </a:r>
            <a:endParaRPr lang="en-US" sz="4000"/>
          </a:p>
        </p:txBody>
      </p:sp>
      <p:sp>
        <p:nvSpPr>
          <p:cNvPr id="12" name="TextBox 11">
            <a:extLst>
              <a:ext uri="{FF2B5EF4-FFF2-40B4-BE49-F238E27FC236}">
                <a16:creationId xmlns:a16="http://schemas.microsoft.com/office/drawing/2014/main" xmlns="" id="{FCE625F4-503C-AD46-8C23-6F977BB9128A}"/>
              </a:ext>
            </a:extLst>
          </p:cNvPr>
          <p:cNvSpPr txBox="1"/>
          <p:nvPr/>
        </p:nvSpPr>
        <p:spPr>
          <a:xfrm>
            <a:off x="269835" y="5227954"/>
            <a:ext cx="691148" cy="707886"/>
          </a:xfrm>
          <a:prstGeom prst="rect">
            <a:avLst/>
          </a:prstGeom>
          <a:noFill/>
        </p:spPr>
        <p:txBody>
          <a:bodyPr wrap="square" rtlCol="0">
            <a:spAutoFit/>
          </a:bodyPr>
          <a:lstStyle/>
          <a:p>
            <a:pPr algn="ctr"/>
            <a:r>
              <a:rPr lang="en-US" sz="4000">
                <a:solidFill>
                  <a:schemeClr val="bg2">
                    <a:lumMod val="75000"/>
                  </a:schemeClr>
                </a:solidFill>
                <a:latin typeface="Arial Rounded MT Bold" panose="020F0704030504030204" pitchFamily="34" charset="77"/>
              </a:rPr>
              <a:t>4</a:t>
            </a:r>
            <a:endParaRPr lang="en-US" sz="4000"/>
          </a:p>
        </p:txBody>
      </p:sp>
    </p:spTree>
    <p:extLst>
      <p:ext uri="{BB962C8B-B14F-4D97-AF65-F5344CB8AC3E}">
        <p14:creationId xmlns:p14="http://schemas.microsoft.com/office/powerpoint/2010/main" val="12200319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37D59BD4-A490-DF4A-82BD-531D3AC2124D}"/>
              </a:ext>
            </a:extLst>
          </p:cNvPr>
          <p:cNvSpPr>
            <a:spLocks noGrp="1"/>
          </p:cNvSpPr>
          <p:nvPr>
            <p:ph type="sldNum" sz="quarter" idx="10"/>
          </p:nvPr>
        </p:nvSpPr>
        <p:spPr/>
        <p:txBody>
          <a:bodyPr/>
          <a:lstStyle/>
          <a:p>
            <a:fld id="{21F9DCCC-A49A-E045-B4F4-7C6903B0EA14}" type="slidenum">
              <a:rPr lang="en-US" smtClean="0"/>
              <a:t>49</a:t>
            </a:fld>
            <a:endParaRPr lang="en-US"/>
          </a:p>
        </p:txBody>
      </p:sp>
      <p:sp>
        <p:nvSpPr>
          <p:cNvPr id="4" name="Rectangle 3">
            <a:extLst>
              <a:ext uri="{FF2B5EF4-FFF2-40B4-BE49-F238E27FC236}">
                <a16:creationId xmlns:a16="http://schemas.microsoft.com/office/drawing/2014/main" xmlns="" id="{E3EE4873-05E4-854A-AA8F-7FD320B5DF69}"/>
              </a:ext>
            </a:extLst>
          </p:cNvPr>
          <p:cNvSpPr/>
          <p:nvPr/>
        </p:nvSpPr>
        <p:spPr>
          <a:xfrm>
            <a:off x="947081" y="0"/>
            <a:ext cx="2457301" cy="1563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B740D430-0218-3747-A94F-CA90475DFF7B}"/>
              </a:ext>
            </a:extLst>
          </p:cNvPr>
          <p:cNvSpPr txBox="1"/>
          <p:nvPr/>
        </p:nvSpPr>
        <p:spPr>
          <a:xfrm>
            <a:off x="1228435" y="289537"/>
            <a:ext cx="1793061" cy="984885"/>
          </a:xfrm>
          <a:prstGeom prst="rect">
            <a:avLst/>
          </a:prstGeom>
          <a:noFill/>
        </p:spPr>
        <p:txBody>
          <a:bodyPr wrap="square" rtlCol="0">
            <a:spAutoFit/>
          </a:bodyPr>
          <a:lstStyle/>
          <a:p>
            <a:pPr algn="ctr"/>
            <a:r>
              <a:rPr lang="en-US" sz="2400">
                <a:solidFill>
                  <a:schemeClr val="bg1"/>
                </a:solidFill>
              </a:rPr>
              <a:t>QUEBEC</a:t>
            </a:r>
          </a:p>
          <a:p>
            <a:pPr algn="ctr"/>
            <a:endParaRPr lang="en-US" sz="1000">
              <a:solidFill>
                <a:schemeClr val="bg1"/>
              </a:solidFill>
            </a:endParaRPr>
          </a:p>
          <a:p>
            <a:pPr algn="ctr"/>
            <a:r>
              <a:rPr lang="en-US" sz="2400">
                <a:solidFill>
                  <a:schemeClr val="bg1"/>
                </a:solidFill>
              </a:rPr>
              <a:t>POLICIES</a:t>
            </a:r>
          </a:p>
        </p:txBody>
      </p:sp>
      <p:sp>
        <p:nvSpPr>
          <p:cNvPr id="6" name="TextBox 5">
            <a:extLst>
              <a:ext uri="{FF2B5EF4-FFF2-40B4-BE49-F238E27FC236}">
                <a16:creationId xmlns:a16="http://schemas.microsoft.com/office/drawing/2014/main" xmlns="" id="{650ADB2A-9CDD-AD49-A986-2472917676E4}"/>
              </a:ext>
            </a:extLst>
          </p:cNvPr>
          <p:cNvSpPr txBox="1"/>
          <p:nvPr/>
        </p:nvSpPr>
        <p:spPr>
          <a:xfrm>
            <a:off x="0" y="1554102"/>
            <a:ext cx="3404382" cy="5324535"/>
          </a:xfrm>
          <a:prstGeom prst="rect">
            <a:avLst/>
          </a:prstGeom>
          <a:solidFill>
            <a:schemeClr val="bg2">
              <a:lumMod val="60000"/>
              <a:lumOff val="40000"/>
            </a:schemeClr>
          </a:solidFill>
          <a:ln w="19050">
            <a:noFill/>
          </a:ln>
        </p:spPr>
        <p:txBody>
          <a:bodyPr wrap="square" rtlCol="0">
            <a:spAutoFit/>
          </a:bodyPr>
          <a:lstStyle/>
          <a:p>
            <a:endParaRPr lang="en-US" b="1" dirty="0">
              <a:solidFill>
                <a:schemeClr val="bg1"/>
              </a:solidFill>
            </a:endParaRPr>
          </a:p>
          <a:p>
            <a:pPr algn="ctr"/>
            <a:endParaRPr lang="en-US" sz="1600" b="1" dirty="0">
              <a:solidFill>
                <a:schemeClr val="accent5"/>
              </a:solidFill>
              <a:latin typeface="Verdana" panose="020B0604030504040204" pitchFamily="34" charset="0"/>
              <a:ea typeface="Verdana" panose="020B0604030504040204" pitchFamily="34" charset="0"/>
              <a:cs typeface="Verdana" panose="020B0604030504040204" pitchFamily="34" charset="0"/>
            </a:endParaRPr>
          </a:p>
          <a:p>
            <a:pPr algn="ctr"/>
            <a:endParaRPr lang="en-US" sz="1600" b="1" dirty="0">
              <a:solidFill>
                <a:schemeClr val="accent5"/>
              </a:solidFill>
              <a:latin typeface="Verdana" panose="020B0604030504040204" pitchFamily="34" charset="0"/>
              <a:ea typeface="Verdana" panose="020B0604030504040204" pitchFamily="34" charset="0"/>
              <a:cs typeface="Verdana" panose="020B0604030504040204" pitchFamily="34" charset="0"/>
            </a:endParaRPr>
          </a:p>
          <a:p>
            <a:pPr algn="ctr"/>
            <a:endParaRPr lang="en-US" sz="1600" b="1" dirty="0">
              <a:solidFill>
                <a:schemeClr val="accent5"/>
              </a:solidFill>
              <a:latin typeface="Verdana" panose="020B0604030504040204" pitchFamily="34" charset="0"/>
              <a:ea typeface="Verdana" panose="020B0604030504040204" pitchFamily="34" charset="0"/>
              <a:cs typeface="Verdana" panose="020B0604030504040204" pitchFamily="34" charset="0"/>
            </a:endParaRPr>
          </a:p>
          <a:p>
            <a:pPr algn="ctr"/>
            <a:endParaRPr lang="en-US" sz="1600" b="1" dirty="0">
              <a:solidFill>
                <a:schemeClr val="accent5"/>
              </a:solidFill>
              <a:latin typeface="Verdana" panose="020B0604030504040204" pitchFamily="34" charset="0"/>
              <a:ea typeface="Verdana" panose="020B0604030504040204" pitchFamily="34" charset="0"/>
              <a:cs typeface="Verdana" panose="020B0604030504040204" pitchFamily="34" charset="0"/>
            </a:endParaRPr>
          </a:p>
          <a:p>
            <a:pPr algn="ctr"/>
            <a:endParaRPr lang="en-US" sz="1600" b="1" dirty="0">
              <a:solidFill>
                <a:schemeClr val="accent5"/>
              </a:solidFill>
              <a:latin typeface="Verdana" panose="020B0604030504040204" pitchFamily="34" charset="0"/>
              <a:ea typeface="Verdana" panose="020B0604030504040204" pitchFamily="34" charset="0"/>
              <a:cs typeface="Verdana" panose="020B0604030504040204" pitchFamily="34" charset="0"/>
            </a:endParaRPr>
          </a:p>
          <a:p>
            <a:pPr algn="ctr"/>
            <a:r>
              <a:rPr lang="en-US" sz="1600" b="1" dirty="0">
                <a:solidFill>
                  <a:schemeClr val="accent5"/>
                </a:solidFill>
                <a:latin typeface="Verdana" panose="020B0604030504040204" pitchFamily="34" charset="0"/>
                <a:ea typeface="Verdana" panose="020B0604030504040204" pitchFamily="34" charset="0"/>
                <a:cs typeface="Verdana" panose="020B0604030504040204" pitchFamily="34" charset="0"/>
              </a:rPr>
              <a:t>Leader in overall adoption</a:t>
            </a:r>
          </a:p>
          <a:p>
            <a:pPr algn="ctr"/>
            <a:endParaRPr lang="en-US" sz="1600" b="1" dirty="0">
              <a:solidFill>
                <a:schemeClr val="accent5"/>
              </a:solidFill>
              <a:latin typeface="Verdana" panose="020B0604030504040204" pitchFamily="34" charset="0"/>
              <a:ea typeface="Verdana" panose="020B0604030504040204" pitchFamily="34" charset="0"/>
              <a:cs typeface="Verdana" panose="020B0604030504040204" pitchFamily="34" charset="0"/>
            </a:endParaRPr>
          </a:p>
          <a:p>
            <a:pPr algn="ctr"/>
            <a:r>
              <a:rPr lang="en-US" sz="1600" dirty="0">
                <a:solidFill>
                  <a:schemeClr val="accent5"/>
                </a:solidFill>
                <a:latin typeface="Verdana" panose="020B0604030504040204" pitchFamily="34" charset="0"/>
                <a:ea typeface="Verdana" panose="020B0604030504040204" pitchFamily="34" charset="0"/>
                <a:cs typeface="Verdana" panose="020B0604030504040204" pitchFamily="34" charset="0"/>
              </a:rPr>
              <a:t>Total =  &gt;31,500</a:t>
            </a:r>
          </a:p>
          <a:p>
            <a:pPr algn="ctr"/>
            <a:r>
              <a:rPr lang="en-US" sz="1600" dirty="0">
                <a:solidFill>
                  <a:schemeClr val="accent5"/>
                </a:solidFill>
                <a:latin typeface="Verdana" panose="020B0604030504040204" pitchFamily="34" charset="0"/>
                <a:ea typeface="Verdana" panose="020B0604030504040204" pitchFamily="34" charset="0"/>
                <a:cs typeface="Verdana" panose="020B0604030504040204" pitchFamily="34" charset="0"/>
              </a:rPr>
              <a:t>Market Share = 3.3%</a:t>
            </a:r>
          </a:p>
          <a:p>
            <a:pPr algn="ctr"/>
            <a:r>
              <a:rPr lang="en-US" sz="1600" dirty="0">
                <a:solidFill>
                  <a:schemeClr val="accent5"/>
                </a:solidFill>
                <a:latin typeface="Verdana" panose="020B0604030504040204" pitchFamily="34" charset="0"/>
                <a:ea typeface="Verdana" panose="020B0604030504040204" pitchFamily="34" charset="0"/>
                <a:cs typeface="Verdana" panose="020B0604030504040204" pitchFamily="34" charset="0"/>
              </a:rPr>
              <a:t>2018 Sales &gt;12,000</a:t>
            </a:r>
          </a:p>
          <a:p>
            <a:pPr algn="ctr"/>
            <a:r>
              <a:rPr lang="en-US" sz="1600" dirty="0">
                <a:solidFill>
                  <a:schemeClr val="accent5"/>
                </a:solidFill>
                <a:latin typeface="Verdana" panose="020B0604030504040204" pitchFamily="34" charset="0"/>
                <a:ea typeface="Verdana" panose="020B0604030504040204" pitchFamily="34" charset="0"/>
                <a:cs typeface="Verdana" panose="020B0604030504040204" pitchFamily="34" charset="0"/>
              </a:rPr>
              <a:t>Growth = 131% over 2017</a:t>
            </a:r>
          </a:p>
          <a:p>
            <a:pPr algn="ctr"/>
            <a:r>
              <a:rPr lang="en-US" sz="1600" dirty="0">
                <a:solidFill>
                  <a:schemeClr val="accent5"/>
                </a:solidFill>
                <a:latin typeface="Verdana" panose="020B0604030504040204" pitchFamily="34" charset="0"/>
                <a:ea typeface="Verdana" panose="020B0604030504040204" pitchFamily="34" charset="0"/>
                <a:cs typeface="Verdana" panose="020B0604030504040204" pitchFamily="34" charset="0"/>
              </a:rPr>
              <a:t>Share of new car sales = 9.8%</a:t>
            </a:r>
          </a:p>
          <a:p>
            <a:pPr algn="ctr"/>
            <a:endParaRPr lang="en-US" sz="1600" dirty="0">
              <a:solidFill>
                <a:schemeClr val="accent5"/>
              </a:solidFill>
              <a:latin typeface="Verdana" panose="020B0604030504040204" pitchFamily="34" charset="0"/>
              <a:ea typeface="Verdana" panose="020B0604030504040204" pitchFamily="34" charset="0"/>
              <a:cs typeface="Verdana" panose="020B0604030504040204" pitchFamily="34" charset="0"/>
            </a:endParaRPr>
          </a:p>
          <a:p>
            <a:pPr algn="ctr"/>
            <a:endParaRPr lang="en-US" sz="1600" dirty="0">
              <a:solidFill>
                <a:schemeClr val="accent5"/>
              </a:solidFill>
              <a:latin typeface="Verdana" panose="020B0604030504040204" pitchFamily="34" charset="0"/>
              <a:ea typeface="Verdana" panose="020B0604030504040204" pitchFamily="34" charset="0"/>
              <a:cs typeface="Verdana" panose="020B0604030504040204" pitchFamily="34" charset="0"/>
            </a:endParaRPr>
          </a:p>
          <a:p>
            <a:pPr algn="ctr"/>
            <a:endParaRPr lang="en-US" sz="1600" dirty="0">
              <a:solidFill>
                <a:schemeClr val="accent5"/>
              </a:solidFill>
              <a:latin typeface="Verdana" panose="020B0604030504040204" pitchFamily="34" charset="0"/>
              <a:ea typeface="Verdana" panose="020B0604030504040204" pitchFamily="34" charset="0"/>
              <a:cs typeface="Verdana" panose="020B0604030504040204" pitchFamily="34" charset="0"/>
            </a:endParaRPr>
          </a:p>
          <a:p>
            <a:pPr algn="ctr"/>
            <a:endParaRPr lang="en-US" sz="1600" dirty="0">
              <a:solidFill>
                <a:schemeClr val="accent5"/>
              </a:solidFill>
              <a:latin typeface="Verdana" panose="020B0604030504040204" pitchFamily="34" charset="0"/>
              <a:ea typeface="Verdana" panose="020B0604030504040204" pitchFamily="34" charset="0"/>
              <a:cs typeface="Verdana" panose="020B0604030504040204" pitchFamily="34" charset="0"/>
            </a:endParaRPr>
          </a:p>
          <a:p>
            <a:pPr algn="ctr"/>
            <a:endParaRPr lang="en-US" sz="1600" dirty="0">
              <a:solidFill>
                <a:schemeClr val="accent5"/>
              </a:solidFill>
              <a:latin typeface="Verdana" panose="020B0604030504040204" pitchFamily="34" charset="0"/>
              <a:ea typeface="Verdana" panose="020B0604030504040204" pitchFamily="34" charset="0"/>
              <a:cs typeface="Verdana" panose="020B0604030504040204" pitchFamily="34" charset="0"/>
            </a:endParaRPr>
          </a:p>
          <a:p>
            <a:pPr algn="ctr"/>
            <a:endParaRPr lang="en-US" sz="1600" dirty="0">
              <a:solidFill>
                <a:schemeClr val="accent5"/>
              </a:solidFill>
              <a:latin typeface="Verdana" panose="020B0604030504040204" pitchFamily="34" charset="0"/>
              <a:ea typeface="Verdana" panose="020B0604030504040204" pitchFamily="34" charset="0"/>
              <a:cs typeface="Verdana" panose="020B0604030504040204" pitchFamily="34" charset="0"/>
            </a:endParaRPr>
          </a:p>
          <a:p>
            <a:pPr algn="ctr"/>
            <a:endParaRPr lang="en-US" sz="1600" dirty="0">
              <a:solidFill>
                <a:schemeClr val="accent5"/>
              </a:solidFill>
              <a:latin typeface="Verdana" panose="020B0604030504040204" pitchFamily="34" charset="0"/>
              <a:ea typeface="Verdana" panose="020B0604030504040204" pitchFamily="34" charset="0"/>
              <a:cs typeface="Verdana" panose="020B0604030504040204" pitchFamily="34" charset="0"/>
            </a:endParaRPr>
          </a:p>
          <a:p>
            <a:endParaRPr lang="en-US" b="1" dirty="0">
              <a:solidFill>
                <a:schemeClr val="bg1"/>
              </a:solidFill>
            </a:endParaRPr>
          </a:p>
        </p:txBody>
      </p:sp>
      <p:sp>
        <p:nvSpPr>
          <p:cNvPr id="7" name="Content Placeholder 2">
            <a:extLst>
              <a:ext uri="{FF2B5EF4-FFF2-40B4-BE49-F238E27FC236}">
                <a16:creationId xmlns:a16="http://schemas.microsoft.com/office/drawing/2014/main" xmlns="" id="{DA3C4E83-76B6-8E40-9BFF-6EF4B329FB5C}"/>
              </a:ext>
            </a:extLst>
          </p:cNvPr>
          <p:cNvSpPr txBox="1">
            <a:spLocks/>
          </p:cNvSpPr>
          <p:nvPr/>
        </p:nvSpPr>
        <p:spPr>
          <a:xfrm>
            <a:off x="3839155" y="481719"/>
            <a:ext cx="7644284" cy="5894562"/>
          </a:xfrm>
          <a:prstGeom prst="rect">
            <a:avLst/>
          </a:prstGeom>
        </p:spPr>
        <p:txBody>
          <a:bodyPr anchor="t">
            <a:normAutofit fontScale="62500" lnSpcReduction="20000"/>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buFont typeface="Arial"/>
              <a:buNone/>
            </a:pPr>
            <a:r>
              <a:rPr lang="en-US" sz="3800" b="1" dirty="0">
                <a:solidFill>
                  <a:schemeClr val="accent6">
                    <a:lumMod val="75000"/>
                  </a:schemeClr>
                </a:solidFill>
              </a:rPr>
              <a:t>Drive Green Program (2011)</a:t>
            </a:r>
          </a:p>
          <a:p>
            <a:pPr>
              <a:lnSpc>
                <a:spcPct val="120000"/>
              </a:lnSpc>
            </a:pPr>
            <a:r>
              <a:rPr lang="en-US" b="1" dirty="0"/>
              <a:t>Rebates</a:t>
            </a:r>
            <a:r>
              <a:rPr lang="en-US" dirty="0"/>
              <a:t> now stacked onto federal incentives </a:t>
            </a:r>
          </a:p>
          <a:p>
            <a:pPr lvl="1">
              <a:lnSpc>
                <a:spcPct val="120000"/>
              </a:lnSpc>
              <a:buFont typeface="Wingdings" pitchFamily="2" charset="2"/>
              <a:buChar char="ü"/>
            </a:pPr>
            <a:r>
              <a:rPr lang="en-US" dirty="0">
                <a:latin typeface="Verdana"/>
                <a:ea typeface="Verdana"/>
                <a:cs typeface="Verdana"/>
              </a:rPr>
              <a:t>up to CA$13,000 for new EVs</a:t>
            </a:r>
          </a:p>
          <a:p>
            <a:pPr lvl="1">
              <a:lnSpc>
                <a:spcPct val="120000"/>
              </a:lnSpc>
              <a:buFont typeface="Wingdings" pitchFamily="2" charset="2"/>
              <a:buChar char="ü"/>
            </a:pPr>
            <a:r>
              <a:rPr lang="en-US" dirty="0">
                <a:latin typeface="Verdana"/>
                <a:ea typeface="Verdana"/>
                <a:cs typeface="Verdana"/>
              </a:rPr>
              <a:t>Used Vehicle Pilot – up to CA$4,000 for all-electric used vehicles </a:t>
            </a:r>
            <a:endParaRPr lang="en-US" dirty="0"/>
          </a:p>
          <a:p>
            <a:pPr>
              <a:lnSpc>
                <a:spcPct val="120000"/>
              </a:lnSpc>
            </a:pPr>
            <a:r>
              <a:rPr lang="en-US" b="1" dirty="0"/>
              <a:t>Green Taxi incentives</a:t>
            </a:r>
          </a:p>
          <a:p>
            <a:pPr lvl="1">
              <a:lnSpc>
                <a:spcPct val="120000"/>
              </a:lnSpc>
              <a:buFont typeface="Wingdings" pitchFamily="2" charset="2"/>
              <a:buChar char="ü"/>
            </a:pPr>
            <a:r>
              <a:rPr lang="en-US" dirty="0"/>
              <a:t>CA$20,000 for EVs, CA$12,000 for PHEVs, 75% of charging station</a:t>
            </a:r>
          </a:p>
          <a:p>
            <a:pPr>
              <a:lnSpc>
                <a:spcPct val="120000"/>
              </a:lnSpc>
            </a:pPr>
            <a:r>
              <a:rPr lang="en-US" b="1" dirty="0"/>
              <a:t>Charging station incentives – Goal of 5,000 </a:t>
            </a:r>
            <a:r>
              <a:rPr lang="en-US" dirty="0"/>
              <a:t>(2013)</a:t>
            </a:r>
          </a:p>
          <a:p>
            <a:pPr lvl="1">
              <a:lnSpc>
                <a:spcPct val="120000"/>
              </a:lnSpc>
              <a:buFont typeface="Wingdings" pitchFamily="2" charset="2"/>
              <a:buChar char="ü"/>
            </a:pPr>
            <a:r>
              <a:rPr lang="en-US" dirty="0"/>
              <a:t>Up to CA$600 per home station; Up to CA$5,000 per multi-unit residential</a:t>
            </a:r>
          </a:p>
          <a:p>
            <a:pPr>
              <a:lnSpc>
                <a:spcPct val="120000"/>
              </a:lnSpc>
            </a:pPr>
            <a:r>
              <a:rPr lang="en-US" b="1" dirty="0"/>
              <a:t>Government Fleet Electrification </a:t>
            </a:r>
          </a:p>
          <a:p>
            <a:pPr lvl="1">
              <a:lnSpc>
                <a:spcPct val="120000"/>
              </a:lnSpc>
              <a:buFont typeface="Wingdings" pitchFamily="2" charset="2"/>
              <a:buChar char="ü"/>
            </a:pPr>
            <a:r>
              <a:rPr lang="en-US" dirty="0"/>
              <a:t>Replace all with EV or PHEV by 2017 (total 2000)</a:t>
            </a:r>
          </a:p>
          <a:p>
            <a:pPr>
              <a:lnSpc>
                <a:spcPct val="120000"/>
              </a:lnSpc>
            </a:pPr>
            <a:r>
              <a:rPr lang="en-US" b="1" dirty="0"/>
              <a:t>ZEV requirement for automakers </a:t>
            </a:r>
          </a:p>
          <a:p>
            <a:pPr lvl="1">
              <a:lnSpc>
                <a:spcPct val="120000"/>
              </a:lnSpc>
              <a:buFont typeface="Wingdings" pitchFamily="2" charset="2"/>
              <a:buChar char="ü"/>
            </a:pPr>
            <a:r>
              <a:rPr lang="en-US" dirty="0"/>
              <a:t>first province to adopt (3.5% cars sold 2016 to 15.5% in 2020)</a:t>
            </a:r>
          </a:p>
          <a:p>
            <a:pPr>
              <a:lnSpc>
                <a:spcPct val="120000"/>
              </a:lnSpc>
            </a:pPr>
            <a:r>
              <a:rPr lang="en-US" b="1" dirty="0"/>
              <a:t>HOV lane access</a:t>
            </a:r>
          </a:p>
          <a:p>
            <a:pPr>
              <a:lnSpc>
                <a:spcPct val="120000"/>
              </a:lnSpc>
            </a:pPr>
            <a:r>
              <a:rPr lang="en-US" b="1" dirty="0">
                <a:latin typeface="Verdana"/>
                <a:ea typeface="Verdana"/>
                <a:cs typeface="Verdana"/>
              </a:rPr>
              <a:t>Cap and Invest Program (WCI) since 2014 to generate revenue and reduce fossil fuel use </a:t>
            </a:r>
            <a:r>
              <a:rPr lang="en-US" dirty="0">
                <a:latin typeface="Verdana"/>
                <a:ea typeface="Verdana"/>
                <a:cs typeface="Verdana"/>
              </a:rPr>
              <a:t>(in addition to federal carbon tax)</a:t>
            </a:r>
          </a:p>
        </p:txBody>
      </p:sp>
    </p:spTree>
    <p:extLst>
      <p:ext uri="{BB962C8B-B14F-4D97-AF65-F5344CB8AC3E}">
        <p14:creationId xmlns:p14="http://schemas.microsoft.com/office/powerpoint/2010/main" val="3475516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A1F801-8F6D-B34D-81E4-4CD7F322AA66}"/>
              </a:ext>
            </a:extLst>
          </p:cNvPr>
          <p:cNvSpPr>
            <a:spLocks noGrp="1"/>
          </p:cNvSpPr>
          <p:nvPr>
            <p:ph type="title"/>
          </p:nvPr>
        </p:nvSpPr>
        <p:spPr/>
        <p:txBody>
          <a:bodyPr>
            <a:normAutofit fontScale="90000"/>
          </a:bodyPr>
          <a:lstStyle/>
          <a:p>
            <a:r>
              <a:rPr lang="en-US"/>
              <a:t>PATH TO PARIS</a:t>
            </a:r>
          </a:p>
        </p:txBody>
      </p:sp>
      <p:sp>
        <p:nvSpPr>
          <p:cNvPr id="4" name="Slide Number Placeholder 3">
            <a:extLst>
              <a:ext uri="{FF2B5EF4-FFF2-40B4-BE49-F238E27FC236}">
                <a16:creationId xmlns:a16="http://schemas.microsoft.com/office/drawing/2014/main" xmlns="" id="{FEB242E5-3374-3744-B38E-C12ED71FB44B}"/>
              </a:ext>
            </a:extLst>
          </p:cNvPr>
          <p:cNvSpPr>
            <a:spLocks noGrp="1"/>
          </p:cNvSpPr>
          <p:nvPr>
            <p:ph type="sldNum" sz="quarter" idx="10"/>
          </p:nvPr>
        </p:nvSpPr>
        <p:spPr/>
        <p:txBody>
          <a:bodyPr/>
          <a:lstStyle/>
          <a:p>
            <a:fld id="{21F9DCCC-A49A-E045-B4F4-7C6903B0EA14}" type="slidenum">
              <a:rPr lang="en-US" smtClean="0"/>
              <a:t>5</a:t>
            </a:fld>
            <a:endParaRPr lang="en-US"/>
          </a:p>
        </p:txBody>
      </p:sp>
      <p:pic>
        <p:nvPicPr>
          <p:cNvPr id="6" name="Content Placeholder 5" descr="A screenshot of a cell phone&#10;&#10;Description automatically generated">
            <a:extLst>
              <a:ext uri="{FF2B5EF4-FFF2-40B4-BE49-F238E27FC236}">
                <a16:creationId xmlns:a16="http://schemas.microsoft.com/office/drawing/2014/main" xmlns="" id="{2785EB4B-C9F2-8947-86EE-DFA34D6E3E20}"/>
              </a:ext>
            </a:extLst>
          </p:cNvPr>
          <p:cNvPicPr>
            <a:picLocks noGrp="1" noChangeAspect="1"/>
          </p:cNvPicPr>
          <p:nvPr>
            <p:ph idx="4294967295"/>
          </p:nvPr>
        </p:nvPicPr>
        <p:blipFill rotWithShape="1">
          <a:blip r:embed="rId3" cstate="print">
            <a:extLst>
              <a:ext uri="{28A0092B-C50C-407E-A947-70E740481C1C}">
                <a14:useLocalDpi xmlns:a14="http://schemas.microsoft.com/office/drawing/2010/main"/>
              </a:ext>
            </a:extLst>
          </a:blip>
          <a:srcRect t="15501"/>
          <a:stretch/>
        </p:blipFill>
        <p:spPr>
          <a:xfrm>
            <a:off x="2413892" y="1123405"/>
            <a:ext cx="8343307" cy="5755231"/>
          </a:xfrm>
        </p:spPr>
      </p:pic>
      <p:sp>
        <p:nvSpPr>
          <p:cNvPr id="5" name="TextBox 4">
            <a:extLst>
              <a:ext uri="{FF2B5EF4-FFF2-40B4-BE49-F238E27FC236}">
                <a16:creationId xmlns:a16="http://schemas.microsoft.com/office/drawing/2014/main" xmlns="" id="{4B374C5A-C8F0-441C-BB71-396BAF0C29EB}"/>
              </a:ext>
            </a:extLst>
          </p:cNvPr>
          <p:cNvSpPr txBox="1"/>
          <p:nvPr/>
        </p:nvSpPr>
        <p:spPr>
          <a:xfrm>
            <a:off x="1502229" y="185185"/>
            <a:ext cx="9417407" cy="923330"/>
          </a:xfrm>
          <a:prstGeom prst="rect">
            <a:avLst/>
          </a:prstGeom>
          <a:noFill/>
        </p:spPr>
        <p:txBody>
          <a:bodyPr wrap="square" rtlCol="0">
            <a:spAutoFit/>
          </a:bodyPr>
          <a:lstStyle/>
          <a:p>
            <a:r>
              <a:rPr lang="en-US" sz="3200" b="1" dirty="0">
                <a:solidFill>
                  <a:schemeClr val="accent6">
                    <a:lumMod val="75000"/>
                  </a:schemeClr>
                </a:solidFill>
                <a:latin typeface="Arial" panose="020B0604020202020204" pitchFamily="34" charset="0"/>
                <a:cs typeface="Arial" panose="020B0604020202020204" pitchFamily="34" charset="0"/>
              </a:rPr>
              <a:t>Top 10 VT Drivers to Meet the Paris Agreement</a:t>
            </a:r>
          </a:p>
          <a:p>
            <a:r>
              <a:rPr lang="en-US" sz="2200" b="1" i="1" dirty="0">
                <a:solidFill>
                  <a:schemeClr val="accent6">
                    <a:lumMod val="75000"/>
                  </a:schemeClr>
                </a:solidFill>
                <a:latin typeface="Arial" panose="020B0604020202020204" pitchFamily="34" charset="0"/>
                <a:cs typeface="Arial" panose="020B0604020202020204" pitchFamily="34" charset="0"/>
              </a:rPr>
              <a:t>2.53 MMTCO2e reduction by 2025</a:t>
            </a:r>
          </a:p>
        </p:txBody>
      </p:sp>
    </p:spTree>
    <p:extLst>
      <p:ext uri="{BB962C8B-B14F-4D97-AF65-F5344CB8AC3E}">
        <p14:creationId xmlns:p14="http://schemas.microsoft.com/office/powerpoint/2010/main" val="29631834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D1B195-EF65-DD47-BF80-E2F970407801}"/>
              </a:ext>
            </a:extLst>
          </p:cNvPr>
          <p:cNvSpPr>
            <a:spLocks noGrp="1"/>
          </p:cNvSpPr>
          <p:nvPr>
            <p:ph type="title"/>
          </p:nvPr>
        </p:nvSpPr>
        <p:spPr/>
        <p:txBody>
          <a:bodyPr/>
          <a:lstStyle/>
          <a:p>
            <a:r>
              <a:rPr lang="en-US"/>
              <a:t>Lessons from Canada</a:t>
            </a:r>
          </a:p>
        </p:txBody>
      </p:sp>
      <p:sp>
        <p:nvSpPr>
          <p:cNvPr id="4" name="Slide Number Placeholder 3">
            <a:extLst>
              <a:ext uri="{FF2B5EF4-FFF2-40B4-BE49-F238E27FC236}">
                <a16:creationId xmlns:a16="http://schemas.microsoft.com/office/drawing/2014/main" xmlns="" id="{FF99E83B-3CC5-2E49-935B-8DFE32478DB2}"/>
              </a:ext>
            </a:extLst>
          </p:cNvPr>
          <p:cNvSpPr>
            <a:spLocks noGrp="1"/>
          </p:cNvSpPr>
          <p:nvPr>
            <p:ph type="sldNum" sz="quarter" idx="10"/>
          </p:nvPr>
        </p:nvSpPr>
        <p:spPr/>
        <p:txBody>
          <a:bodyPr/>
          <a:lstStyle/>
          <a:p>
            <a:fld id="{21F9DCCC-A49A-E045-B4F4-7C6903B0EA14}" type="slidenum">
              <a:rPr lang="en-US" smtClean="0"/>
              <a:t>50</a:t>
            </a:fld>
            <a:endParaRPr lang="en-US"/>
          </a:p>
        </p:txBody>
      </p:sp>
      <p:sp>
        <p:nvSpPr>
          <p:cNvPr id="10" name="TextBox 9">
            <a:extLst>
              <a:ext uri="{FF2B5EF4-FFF2-40B4-BE49-F238E27FC236}">
                <a16:creationId xmlns:a16="http://schemas.microsoft.com/office/drawing/2014/main" xmlns="" id="{6687B437-611E-8D4D-BD4E-5BE52AE81E65}"/>
              </a:ext>
            </a:extLst>
          </p:cNvPr>
          <p:cNvSpPr txBox="1"/>
          <p:nvPr/>
        </p:nvSpPr>
        <p:spPr>
          <a:xfrm>
            <a:off x="436728" y="1602322"/>
            <a:ext cx="8348870" cy="461665"/>
          </a:xfrm>
          <a:prstGeom prst="rect">
            <a:avLst/>
          </a:prstGeom>
          <a:noFill/>
        </p:spPr>
        <p:txBody>
          <a:bodyPr wrap="square" rtlCol="0">
            <a:spAutoFit/>
          </a:bodyPr>
          <a:lstStyle/>
          <a:p>
            <a:r>
              <a:rPr lang="en-US" sz="2400" b="1">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Best Demand-Focused Policies</a:t>
            </a:r>
          </a:p>
        </p:txBody>
      </p:sp>
      <p:sp>
        <p:nvSpPr>
          <p:cNvPr id="3" name="TextBox 2">
            <a:extLst>
              <a:ext uri="{FF2B5EF4-FFF2-40B4-BE49-F238E27FC236}">
                <a16:creationId xmlns:a16="http://schemas.microsoft.com/office/drawing/2014/main" xmlns="" id="{3C0044A4-34F2-5A40-9E20-3A50110EE929}"/>
              </a:ext>
            </a:extLst>
          </p:cNvPr>
          <p:cNvSpPr txBox="1"/>
          <p:nvPr/>
        </p:nvSpPr>
        <p:spPr>
          <a:xfrm>
            <a:off x="6096000" y="6267291"/>
            <a:ext cx="6006673" cy="246221"/>
          </a:xfrm>
          <a:prstGeom prst="rect">
            <a:avLst/>
          </a:prstGeom>
          <a:noFill/>
        </p:spPr>
        <p:txBody>
          <a:bodyPr wrap="square" rtlCol="0">
            <a:spAutoFit/>
          </a:bodyPr>
          <a:lstStyle/>
          <a:p>
            <a:r>
              <a:rPr lang="en-US" sz="1000">
                <a:latin typeface="Verdana" panose="020B0604030504040204" pitchFamily="34" charset="0"/>
                <a:ea typeface="Verdana" panose="020B0604030504040204" pitchFamily="34" charset="0"/>
                <a:cs typeface="Verdana" panose="020B0604030504040204" pitchFamily="34" charset="0"/>
              </a:rPr>
              <a:t>SOURCE: Sustainable Transportation Action Research Team. Simon Fraser University. </a:t>
            </a:r>
          </a:p>
        </p:txBody>
      </p:sp>
      <p:sp>
        <p:nvSpPr>
          <p:cNvPr id="5" name="Content Placeholder 4">
            <a:extLst>
              <a:ext uri="{FF2B5EF4-FFF2-40B4-BE49-F238E27FC236}">
                <a16:creationId xmlns:a16="http://schemas.microsoft.com/office/drawing/2014/main" xmlns="" id="{D9BE106C-F4D8-BA42-BFF9-83689B1A6B32}"/>
              </a:ext>
            </a:extLst>
          </p:cNvPr>
          <p:cNvSpPr>
            <a:spLocks noGrp="1"/>
          </p:cNvSpPr>
          <p:nvPr>
            <p:ph idx="1"/>
          </p:nvPr>
        </p:nvSpPr>
        <p:spPr>
          <a:xfrm>
            <a:off x="1108369" y="2446683"/>
            <a:ext cx="4987631" cy="854762"/>
          </a:xfrm>
        </p:spPr>
        <p:txBody>
          <a:bodyPr>
            <a:normAutofit/>
          </a:bodyPr>
          <a:lstStyle/>
          <a:p>
            <a:pPr marL="0" indent="0">
              <a:lnSpc>
                <a:spcPct val="100000"/>
              </a:lnSpc>
              <a:buNone/>
            </a:pPr>
            <a:r>
              <a:rPr lang="en-US" sz="1600" b="1"/>
              <a:t>Financial Incentives </a:t>
            </a:r>
            <a:r>
              <a:rPr lang="en-US" sz="1600"/>
              <a:t>(e.g. subsidies, rebates, waived fees, tax exemptions)</a:t>
            </a:r>
            <a:endParaRPr lang="en-US" sz="1600" b="1"/>
          </a:p>
        </p:txBody>
      </p:sp>
      <p:sp>
        <p:nvSpPr>
          <p:cNvPr id="11" name="TextBox 10">
            <a:extLst>
              <a:ext uri="{FF2B5EF4-FFF2-40B4-BE49-F238E27FC236}">
                <a16:creationId xmlns:a16="http://schemas.microsoft.com/office/drawing/2014/main" xmlns="" id="{5DFBCAB3-6267-BF4B-BC23-CF614D9D2130}"/>
              </a:ext>
            </a:extLst>
          </p:cNvPr>
          <p:cNvSpPr txBox="1"/>
          <p:nvPr/>
        </p:nvSpPr>
        <p:spPr>
          <a:xfrm>
            <a:off x="356924" y="3325306"/>
            <a:ext cx="691148" cy="707886"/>
          </a:xfrm>
          <a:prstGeom prst="rect">
            <a:avLst/>
          </a:prstGeom>
          <a:noFill/>
        </p:spPr>
        <p:txBody>
          <a:bodyPr wrap="square" rtlCol="0">
            <a:spAutoFit/>
          </a:bodyPr>
          <a:lstStyle/>
          <a:p>
            <a:pPr algn="ctr"/>
            <a:r>
              <a:rPr lang="en-US" sz="4000">
                <a:solidFill>
                  <a:schemeClr val="accent5"/>
                </a:solidFill>
                <a:latin typeface="Arial Rounded MT Bold" panose="020F0704030504030204" pitchFamily="34" charset="77"/>
              </a:rPr>
              <a:t>2</a:t>
            </a:r>
            <a:endParaRPr lang="en-US" sz="4000">
              <a:solidFill>
                <a:schemeClr val="accent5"/>
              </a:solidFill>
            </a:endParaRPr>
          </a:p>
        </p:txBody>
      </p:sp>
      <p:sp>
        <p:nvSpPr>
          <p:cNvPr id="15" name="TextBox 14">
            <a:extLst>
              <a:ext uri="{FF2B5EF4-FFF2-40B4-BE49-F238E27FC236}">
                <a16:creationId xmlns:a16="http://schemas.microsoft.com/office/drawing/2014/main" xmlns="" id="{D1E0ECF3-8333-C64F-B2FA-91D7E5C39107}"/>
              </a:ext>
            </a:extLst>
          </p:cNvPr>
          <p:cNvSpPr txBox="1"/>
          <p:nvPr/>
        </p:nvSpPr>
        <p:spPr>
          <a:xfrm>
            <a:off x="356924" y="2365202"/>
            <a:ext cx="691148" cy="707886"/>
          </a:xfrm>
          <a:prstGeom prst="rect">
            <a:avLst/>
          </a:prstGeom>
          <a:noFill/>
        </p:spPr>
        <p:txBody>
          <a:bodyPr wrap="square" rtlCol="0">
            <a:spAutoFit/>
          </a:bodyPr>
          <a:lstStyle/>
          <a:p>
            <a:pPr algn="ctr"/>
            <a:r>
              <a:rPr lang="en-US" sz="4000">
                <a:solidFill>
                  <a:schemeClr val="accent5"/>
                </a:solidFill>
                <a:latin typeface="Arial Rounded MT Bold" panose="020F0704030504030204" pitchFamily="34" charset="77"/>
              </a:rPr>
              <a:t>1</a:t>
            </a:r>
            <a:endParaRPr lang="en-US" sz="4000">
              <a:solidFill>
                <a:schemeClr val="accent5"/>
              </a:solidFill>
            </a:endParaRPr>
          </a:p>
        </p:txBody>
      </p:sp>
      <p:sp>
        <p:nvSpPr>
          <p:cNvPr id="16" name="TextBox 15">
            <a:extLst>
              <a:ext uri="{FF2B5EF4-FFF2-40B4-BE49-F238E27FC236}">
                <a16:creationId xmlns:a16="http://schemas.microsoft.com/office/drawing/2014/main" xmlns="" id="{193A889F-4419-AB4A-AAA8-E505A5C68B48}"/>
              </a:ext>
            </a:extLst>
          </p:cNvPr>
          <p:cNvSpPr txBox="1"/>
          <p:nvPr/>
        </p:nvSpPr>
        <p:spPr>
          <a:xfrm>
            <a:off x="6257213" y="4235196"/>
            <a:ext cx="691148" cy="707886"/>
          </a:xfrm>
          <a:prstGeom prst="rect">
            <a:avLst/>
          </a:prstGeom>
          <a:noFill/>
        </p:spPr>
        <p:txBody>
          <a:bodyPr wrap="square" rtlCol="0">
            <a:spAutoFit/>
          </a:bodyPr>
          <a:lstStyle/>
          <a:p>
            <a:pPr algn="ctr"/>
            <a:r>
              <a:rPr lang="en-US" sz="4000">
                <a:solidFill>
                  <a:schemeClr val="accent5"/>
                </a:solidFill>
                <a:latin typeface="Arial Rounded MT Bold" panose="020F0704030504030204" pitchFamily="34" charset="77"/>
              </a:rPr>
              <a:t>7</a:t>
            </a:r>
            <a:endParaRPr lang="en-US" sz="4000">
              <a:solidFill>
                <a:schemeClr val="accent5"/>
              </a:solidFill>
            </a:endParaRPr>
          </a:p>
        </p:txBody>
      </p:sp>
      <p:sp>
        <p:nvSpPr>
          <p:cNvPr id="17" name="TextBox 16">
            <a:extLst>
              <a:ext uri="{FF2B5EF4-FFF2-40B4-BE49-F238E27FC236}">
                <a16:creationId xmlns:a16="http://schemas.microsoft.com/office/drawing/2014/main" xmlns="" id="{FEACD91F-97FC-2246-89DF-97BE213AA808}"/>
              </a:ext>
            </a:extLst>
          </p:cNvPr>
          <p:cNvSpPr txBox="1"/>
          <p:nvPr/>
        </p:nvSpPr>
        <p:spPr>
          <a:xfrm>
            <a:off x="353692" y="4231609"/>
            <a:ext cx="691148" cy="707886"/>
          </a:xfrm>
          <a:prstGeom prst="rect">
            <a:avLst/>
          </a:prstGeom>
          <a:noFill/>
        </p:spPr>
        <p:txBody>
          <a:bodyPr wrap="square" rtlCol="0">
            <a:spAutoFit/>
          </a:bodyPr>
          <a:lstStyle/>
          <a:p>
            <a:pPr algn="ctr"/>
            <a:r>
              <a:rPr lang="en-US" sz="4000">
                <a:solidFill>
                  <a:schemeClr val="accent5"/>
                </a:solidFill>
                <a:latin typeface="Arial Rounded MT Bold" panose="020F0704030504030204" pitchFamily="34" charset="77"/>
              </a:rPr>
              <a:t>3</a:t>
            </a:r>
            <a:endParaRPr lang="en-US" sz="4000">
              <a:solidFill>
                <a:schemeClr val="accent5"/>
              </a:solidFill>
            </a:endParaRPr>
          </a:p>
        </p:txBody>
      </p:sp>
      <p:sp>
        <p:nvSpPr>
          <p:cNvPr id="18" name="TextBox 17">
            <a:extLst>
              <a:ext uri="{FF2B5EF4-FFF2-40B4-BE49-F238E27FC236}">
                <a16:creationId xmlns:a16="http://schemas.microsoft.com/office/drawing/2014/main" xmlns="" id="{475DA58B-ECD5-2146-B625-75F99FD721EE}"/>
              </a:ext>
            </a:extLst>
          </p:cNvPr>
          <p:cNvSpPr txBox="1"/>
          <p:nvPr/>
        </p:nvSpPr>
        <p:spPr>
          <a:xfrm>
            <a:off x="6257213" y="3320433"/>
            <a:ext cx="691148" cy="707886"/>
          </a:xfrm>
          <a:prstGeom prst="rect">
            <a:avLst/>
          </a:prstGeom>
          <a:noFill/>
        </p:spPr>
        <p:txBody>
          <a:bodyPr wrap="square" rtlCol="0">
            <a:spAutoFit/>
          </a:bodyPr>
          <a:lstStyle/>
          <a:p>
            <a:pPr algn="ctr"/>
            <a:r>
              <a:rPr lang="en-US" sz="4000">
                <a:solidFill>
                  <a:schemeClr val="accent5"/>
                </a:solidFill>
                <a:latin typeface="Arial Rounded MT Bold" panose="020F0704030504030204" pitchFamily="34" charset="77"/>
              </a:rPr>
              <a:t>6</a:t>
            </a:r>
            <a:endParaRPr lang="en-US" sz="4000">
              <a:solidFill>
                <a:schemeClr val="accent5"/>
              </a:solidFill>
            </a:endParaRPr>
          </a:p>
        </p:txBody>
      </p:sp>
      <p:sp>
        <p:nvSpPr>
          <p:cNvPr id="19" name="TextBox 18">
            <a:extLst>
              <a:ext uri="{FF2B5EF4-FFF2-40B4-BE49-F238E27FC236}">
                <a16:creationId xmlns:a16="http://schemas.microsoft.com/office/drawing/2014/main" xmlns="" id="{6483FC24-6F11-C34F-A332-C19FBC360974}"/>
              </a:ext>
            </a:extLst>
          </p:cNvPr>
          <p:cNvSpPr txBox="1"/>
          <p:nvPr/>
        </p:nvSpPr>
        <p:spPr>
          <a:xfrm>
            <a:off x="6257213" y="2367171"/>
            <a:ext cx="691148" cy="707886"/>
          </a:xfrm>
          <a:prstGeom prst="rect">
            <a:avLst/>
          </a:prstGeom>
          <a:noFill/>
        </p:spPr>
        <p:txBody>
          <a:bodyPr wrap="square" rtlCol="0">
            <a:spAutoFit/>
          </a:bodyPr>
          <a:lstStyle/>
          <a:p>
            <a:pPr algn="ctr"/>
            <a:r>
              <a:rPr lang="en-US" sz="4000">
                <a:solidFill>
                  <a:schemeClr val="accent5"/>
                </a:solidFill>
                <a:latin typeface="Arial Rounded MT Bold" panose="020F0704030504030204" pitchFamily="34" charset="77"/>
              </a:rPr>
              <a:t>5</a:t>
            </a:r>
            <a:endParaRPr lang="en-US" sz="4000">
              <a:solidFill>
                <a:schemeClr val="accent5"/>
              </a:solidFill>
            </a:endParaRPr>
          </a:p>
        </p:txBody>
      </p:sp>
      <p:sp>
        <p:nvSpPr>
          <p:cNvPr id="20" name="TextBox 19">
            <a:extLst>
              <a:ext uri="{FF2B5EF4-FFF2-40B4-BE49-F238E27FC236}">
                <a16:creationId xmlns:a16="http://schemas.microsoft.com/office/drawing/2014/main" xmlns="" id="{7374EEA6-C891-A645-B98B-FD298C356362}"/>
              </a:ext>
            </a:extLst>
          </p:cNvPr>
          <p:cNvSpPr txBox="1"/>
          <p:nvPr/>
        </p:nvSpPr>
        <p:spPr>
          <a:xfrm>
            <a:off x="353692" y="5075729"/>
            <a:ext cx="691148" cy="707886"/>
          </a:xfrm>
          <a:prstGeom prst="rect">
            <a:avLst/>
          </a:prstGeom>
          <a:noFill/>
        </p:spPr>
        <p:txBody>
          <a:bodyPr wrap="square" rtlCol="0">
            <a:spAutoFit/>
          </a:bodyPr>
          <a:lstStyle/>
          <a:p>
            <a:pPr algn="ctr"/>
            <a:r>
              <a:rPr lang="en-US" sz="4000">
                <a:solidFill>
                  <a:schemeClr val="accent5"/>
                </a:solidFill>
                <a:latin typeface="Arial Rounded MT Bold" panose="020F0704030504030204" pitchFamily="34" charset="77"/>
              </a:rPr>
              <a:t>4</a:t>
            </a:r>
            <a:endParaRPr lang="en-US" sz="4000">
              <a:solidFill>
                <a:schemeClr val="accent5"/>
              </a:solidFill>
            </a:endParaRPr>
          </a:p>
        </p:txBody>
      </p:sp>
      <p:sp>
        <p:nvSpPr>
          <p:cNvPr id="21" name="Content Placeholder 4">
            <a:extLst>
              <a:ext uri="{FF2B5EF4-FFF2-40B4-BE49-F238E27FC236}">
                <a16:creationId xmlns:a16="http://schemas.microsoft.com/office/drawing/2014/main" xmlns="" id="{1162D419-696A-8544-8A14-21CA213986D9}"/>
              </a:ext>
            </a:extLst>
          </p:cNvPr>
          <p:cNvSpPr txBox="1">
            <a:spLocks/>
          </p:cNvSpPr>
          <p:nvPr/>
        </p:nvSpPr>
        <p:spPr>
          <a:xfrm>
            <a:off x="1127876" y="3376847"/>
            <a:ext cx="4987631" cy="854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Font typeface="Arial"/>
              <a:buNone/>
            </a:pPr>
            <a:r>
              <a:rPr lang="en-US" sz="1600" b="1"/>
              <a:t>Non-Financial Incentives </a:t>
            </a:r>
            <a:r>
              <a:rPr lang="en-US" sz="1600"/>
              <a:t>(e.g. designated parking, HOV access)</a:t>
            </a:r>
            <a:endParaRPr lang="en-US" sz="1600" b="1"/>
          </a:p>
        </p:txBody>
      </p:sp>
      <p:sp>
        <p:nvSpPr>
          <p:cNvPr id="22" name="Content Placeholder 4">
            <a:extLst>
              <a:ext uri="{FF2B5EF4-FFF2-40B4-BE49-F238E27FC236}">
                <a16:creationId xmlns:a16="http://schemas.microsoft.com/office/drawing/2014/main" xmlns="" id="{621E3AB1-89E1-2C42-BA3D-3E1C89FCB3EC}"/>
              </a:ext>
            </a:extLst>
          </p:cNvPr>
          <p:cNvSpPr txBox="1">
            <a:spLocks/>
          </p:cNvSpPr>
          <p:nvPr/>
        </p:nvSpPr>
        <p:spPr>
          <a:xfrm>
            <a:off x="1127876" y="4265652"/>
            <a:ext cx="4987631" cy="854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Font typeface="Arial"/>
              <a:buNone/>
            </a:pPr>
            <a:r>
              <a:rPr lang="en-US" sz="1600" b="1"/>
              <a:t>Public Charging Deployment </a:t>
            </a:r>
            <a:r>
              <a:rPr lang="en-US" sz="1600"/>
              <a:t>(especially fast charging, free parking/charging)</a:t>
            </a:r>
            <a:endParaRPr lang="en-US" sz="1600" b="1"/>
          </a:p>
        </p:txBody>
      </p:sp>
      <p:sp>
        <p:nvSpPr>
          <p:cNvPr id="23" name="Content Placeholder 4">
            <a:extLst>
              <a:ext uri="{FF2B5EF4-FFF2-40B4-BE49-F238E27FC236}">
                <a16:creationId xmlns:a16="http://schemas.microsoft.com/office/drawing/2014/main" xmlns="" id="{6DCB6423-772D-4544-8AA5-C808E8E95982}"/>
              </a:ext>
            </a:extLst>
          </p:cNvPr>
          <p:cNvSpPr txBox="1">
            <a:spLocks/>
          </p:cNvSpPr>
          <p:nvPr/>
        </p:nvSpPr>
        <p:spPr>
          <a:xfrm>
            <a:off x="1108369" y="5075729"/>
            <a:ext cx="4987631" cy="854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Font typeface="Arial"/>
              <a:buNone/>
            </a:pPr>
            <a:r>
              <a:rPr lang="en-US" sz="1600" b="1"/>
              <a:t>Carbon Pricing </a:t>
            </a:r>
            <a:r>
              <a:rPr lang="en-US" sz="1600"/>
              <a:t>making low-carbon electricity cheaper than gas (e.g., Cap-and-Invest, Carbon Tax)</a:t>
            </a:r>
            <a:endParaRPr lang="en-US" sz="1600" b="1"/>
          </a:p>
        </p:txBody>
      </p:sp>
      <p:sp>
        <p:nvSpPr>
          <p:cNvPr id="24" name="Content Placeholder 4">
            <a:extLst>
              <a:ext uri="{FF2B5EF4-FFF2-40B4-BE49-F238E27FC236}">
                <a16:creationId xmlns:a16="http://schemas.microsoft.com/office/drawing/2014/main" xmlns="" id="{73918292-E062-134A-BDD2-71A7980D5F07}"/>
              </a:ext>
            </a:extLst>
          </p:cNvPr>
          <p:cNvSpPr txBox="1">
            <a:spLocks/>
          </p:cNvSpPr>
          <p:nvPr/>
        </p:nvSpPr>
        <p:spPr>
          <a:xfrm>
            <a:off x="6889691" y="2446682"/>
            <a:ext cx="4987631" cy="854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Font typeface="Arial"/>
              <a:buNone/>
            </a:pPr>
            <a:r>
              <a:rPr lang="en-US" sz="1600" b="1"/>
              <a:t>Building Regulations </a:t>
            </a:r>
            <a:r>
              <a:rPr lang="en-US" sz="1600"/>
              <a:t>(e.g. Codes or by-laws mandating a certain level of charging access)</a:t>
            </a:r>
            <a:endParaRPr lang="en-US" sz="1600" b="1"/>
          </a:p>
        </p:txBody>
      </p:sp>
      <p:sp>
        <p:nvSpPr>
          <p:cNvPr id="25" name="Content Placeholder 4">
            <a:extLst>
              <a:ext uri="{FF2B5EF4-FFF2-40B4-BE49-F238E27FC236}">
                <a16:creationId xmlns:a16="http://schemas.microsoft.com/office/drawing/2014/main" xmlns="" id="{95C15B2E-7E74-524E-8898-749DCDB787A4}"/>
              </a:ext>
            </a:extLst>
          </p:cNvPr>
          <p:cNvSpPr txBox="1">
            <a:spLocks/>
          </p:cNvSpPr>
          <p:nvPr/>
        </p:nvSpPr>
        <p:spPr>
          <a:xfrm>
            <a:off x="6912075" y="3320433"/>
            <a:ext cx="4987631" cy="854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Font typeface="Arial"/>
              <a:buNone/>
            </a:pPr>
            <a:r>
              <a:rPr lang="en-US" sz="1600" b="1"/>
              <a:t>Information Campaigns </a:t>
            </a:r>
            <a:r>
              <a:rPr lang="en-US" sz="1600"/>
              <a:t>(e.g. Public sponsored ads, websites, vehicle labeling)</a:t>
            </a:r>
            <a:endParaRPr lang="en-US" sz="1600" b="1"/>
          </a:p>
        </p:txBody>
      </p:sp>
      <p:sp>
        <p:nvSpPr>
          <p:cNvPr id="26" name="Content Placeholder 4">
            <a:extLst>
              <a:ext uri="{FF2B5EF4-FFF2-40B4-BE49-F238E27FC236}">
                <a16:creationId xmlns:a16="http://schemas.microsoft.com/office/drawing/2014/main" xmlns="" id="{C51BD03C-0588-A44D-8C80-A00700810590}"/>
              </a:ext>
            </a:extLst>
          </p:cNvPr>
          <p:cNvSpPr txBox="1">
            <a:spLocks/>
          </p:cNvSpPr>
          <p:nvPr/>
        </p:nvSpPr>
        <p:spPr>
          <a:xfrm>
            <a:off x="6948361" y="4265652"/>
            <a:ext cx="4987631" cy="854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Font typeface="Arial"/>
              <a:buNone/>
            </a:pPr>
            <a:r>
              <a:rPr lang="en-US" sz="1600" b="1"/>
              <a:t>Government Investment in Public Fleets </a:t>
            </a:r>
            <a:r>
              <a:rPr lang="en-US" sz="1600"/>
              <a:t>(e.g. govt and municipal fleets, transit and school buses)</a:t>
            </a:r>
            <a:endParaRPr lang="en-US" sz="1600" b="1"/>
          </a:p>
        </p:txBody>
      </p:sp>
      <p:sp>
        <p:nvSpPr>
          <p:cNvPr id="27" name="TextBox 26">
            <a:extLst>
              <a:ext uri="{FF2B5EF4-FFF2-40B4-BE49-F238E27FC236}">
                <a16:creationId xmlns:a16="http://schemas.microsoft.com/office/drawing/2014/main" xmlns="" id="{8B93E3D9-F15E-784A-B657-843E58634BC9}"/>
              </a:ext>
            </a:extLst>
          </p:cNvPr>
          <p:cNvSpPr txBox="1"/>
          <p:nvPr/>
        </p:nvSpPr>
        <p:spPr>
          <a:xfrm>
            <a:off x="6269195" y="5075729"/>
            <a:ext cx="691148" cy="707886"/>
          </a:xfrm>
          <a:prstGeom prst="rect">
            <a:avLst/>
          </a:prstGeom>
          <a:noFill/>
        </p:spPr>
        <p:txBody>
          <a:bodyPr wrap="square" rtlCol="0">
            <a:spAutoFit/>
          </a:bodyPr>
          <a:lstStyle/>
          <a:p>
            <a:pPr algn="ctr"/>
            <a:r>
              <a:rPr lang="en-US" sz="4000">
                <a:solidFill>
                  <a:schemeClr val="accent5"/>
                </a:solidFill>
                <a:latin typeface="Arial Rounded MT Bold" panose="020F0704030504030204" pitchFamily="34" charset="77"/>
              </a:rPr>
              <a:t>8</a:t>
            </a:r>
            <a:endParaRPr lang="en-US" sz="4000">
              <a:solidFill>
                <a:schemeClr val="accent5"/>
              </a:solidFill>
            </a:endParaRPr>
          </a:p>
        </p:txBody>
      </p:sp>
      <p:sp>
        <p:nvSpPr>
          <p:cNvPr id="28" name="Content Placeholder 4">
            <a:extLst>
              <a:ext uri="{FF2B5EF4-FFF2-40B4-BE49-F238E27FC236}">
                <a16:creationId xmlns:a16="http://schemas.microsoft.com/office/drawing/2014/main" xmlns="" id="{1CB4BE1F-73D5-144C-A860-5D1774EF8770}"/>
              </a:ext>
            </a:extLst>
          </p:cNvPr>
          <p:cNvSpPr txBox="1">
            <a:spLocks/>
          </p:cNvSpPr>
          <p:nvPr/>
        </p:nvSpPr>
        <p:spPr>
          <a:xfrm>
            <a:off x="6948360" y="5120414"/>
            <a:ext cx="4987631" cy="854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Font typeface="Arial"/>
              <a:buNone/>
            </a:pPr>
            <a:r>
              <a:rPr lang="en-US" sz="1600" b="1" dirty="0"/>
              <a:t>Planning efforts and support </a:t>
            </a:r>
            <a:r>
              <a:rPr lang="en-US" sz="1600" dirty="0"/>
              <a:t>(e.g. support to businesses, local </a:t>
            </a:r>
            <a:r>
              <a:rPr lang="en-US" sz="1600" dirty="0" smtClean="0"/>
              <a:t>governments, </a:t>
            </a:r>
            <a:r>
              <a:rPr lang="en-US" sz="1600" dirty="0"/>
              <a:t>and schools)</a:t>
            </a:r>
            <a:endParaRPr lang="en-US" sz="1600" b="1" dirty="0"/>
          </a:p>
        </p:txBody>
      </p:sp>
    </p:spTree>
    <p:extLst>
      <p:ext uri="{BB962C8B-B14F-4D97-AF65-F5344CB8AC3E}">
        <p14:creationId xmlns:p14="http://schemas.microsoft.com/office/powerpoint/2010/main" val="7756406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D1B195-EF65-DD47-BF80-E2F970407801}"/>
              </a:ext>
            </a:extLst>
          </p:cNvPr>
          <p:cNvSpPr>
            <a:spLocks noGrp="1"/>
          </p:cNvSpPr>
          <p:nvPr>
            <p:ph type="title"/>
          </p:nvPr>
        </p:nvSpPr>
        <p:spPr/>
        <p:txBody>
          <a:bodyPr/>
          <a:lstStyle/>
          <a:p>
            <a:r>
              <a:rPr lang="en-US"/>
              <a:t>Lessons from Canada</a:t>
            </a:r>
          </a:p>
        </p:txBody>
      </p:sp>
      <p:sp>
        <p:nvSpPr>
          <p:cNvPr id="4" name="Slide Number Placeholder 3">
            <a:extLst>
              <a:ext uri="{FF2B5EF4-FFF2-40B4-BE49-F238E27FC236}">
                <a16:creationId xmlns:a16="http://schemas.microsoft.com/office/drawing/2014/main" xmlns="" id="{FF99E83B-3CC5-2E49-935B-8DFE32478DB2}"/>
              </a:ext>
            </a:extLst>
          </p:cNvPr>
          <p:cNvSpPr>
            <a:spLocks noGrp="1"/>
          </p:cNvSpPr>
          <p:nvPr>
            <p:ph type="sldNum" sz="quarter" idx="10"/>
          </p:nvPr>
        </p:nvSpPr>
        <p:spPr/>
        <p:txBody>
          <a:bodyPr/>
          <a:lstStyle/>
          <a:p>
            <a:fld id="{21F9DCCC-A49A-E045-B4F4-7C6903B0EA14}" type="slidenum">
              <a:rPr lang="en-US" smtClean="0"/>
              <a:t>51</a:t>
            </a:fld>
            <a:endParaRPr lang="en-US"/>
          </a:p>
        </p:txBody>
      </p:sp>
      <p:sp>
        <p:nvSpPr>
          <p:cNvPr id="10" name="TextBox 9">
            <a:extLst>
              <a:ext uri="{FF2B5EF4-FFF2-40B4-BE49-F238E27FC236}">
                <a16:creationId xmlns:a16="http://schemas.microsoft.com/office/drawing/2014/main" xmlns="" id="{6687B437-611E-8D4D-BD4E-5BE52AE81E65}"/>
              </a:ext>
            </a:extLst>
          </p:cNvPr>
          <p:cNvSpPr txBox="1"/>
          <p:nvPr/>
        </p:nvSpPr>
        <p:spPr>
          <a:xfrm>
            <a:off x="535350" y="1750855"/>
            <a:ext cx="8348870" cy="461665"/>
          </a:xfrm>
          <a:prstGeom prst="rect">
            <a:avLst/>
          </a:prstGeom>
          <a:noFill/>
        </p:spPr>
        <p:txBody>
          <a:bodyPr wrap="square" rtlCol="0">
            <a:spAutoFit/>
          </a:bodyPr>
          <a:lstStyle/>
          <a:p>
            <a:r>
              <a:rPr lang="en-US" sz="2400" b="1">
                <a:solidFill>
                  <a:schemeClr val="accent5"/>
                </a:solidFill>
                <a:latin typeface="Verdana" panose="020B0604030504040204" pitchFamily="34" charset="0"/>
                <a:ea typeface="Verdana" panose="020B0604030504040204" pitchFamily="34" charset="0"/>
                <a:cs typeface="Verdana" panose="020B0604030504040204" pitchFamily="34" charset="0"/>
              </a:rPr>
              <a:t>Best Supply-Focused Policies</a:t>
            </a:r>
          </a:p>
        </p:txBody>
      </p:sp>
      <p:sp>
        <p:nvSpPr>
          <p:cNvPr id="5" name="Content Placeholder 4">
            <a:extLst>
              <a:ext uri="{FF2B5EF4-FFF2-40B4-BE49-F238E27FC236}">
                <a16:creationId xmlns:a16="http://schemas.microsoft.com/office/drawing/2014/main" xmlns="" id="{0F287402-5D17-024A-AA85-0B48E480CB41}"/>
              </a:ext>
            </a:extLst>
          </p:cNvPr>
          <p:cNvSpPr>
            <a:spLocks noGrp="1"/>
          </p:cNvSpPr>
          <p:nvPr>
            <p:ph idx="1"/>
          </p:nvPr>
        </p:nvSpPr>
        <p:spPr>
          <a:xfrm>
            <a:off x="1189682" y="2539239"/>
            <a:ext cx="5215076" cy="507270"/>
          </a:xfrm>
        </p:spPr>
        <p:txBody>
          <a:bodyPr>
            <a:noAutofit/>
          </a:bodyPr>
          <a:lstStyle/>
          <a:p>
            <a:pPr marL="0" indent="0">
              <a:buNone/>
            </a:pPr>
            <a:r>
              <a:rPr lang="en-US" sz="1600" b="1" dirty="0"/>
              <a:t>Zero Emission Vehicle </a:t>
            </a:r>
            <a:r>
              <a:rPr lang="en-US" sz="1600" dirty="0"/>
              <a:t>(ZEV) </a:t>
            </a:r>
            <a:r>
              <a:rPr lang="en-US" sz="1600" dirty="0" smtClean="0"/>
              <a:t>require</a:t>
            </a:r>
            <a:r>
              <a:rPr lang="en-US" sz="1600" dirty="0" smtClean="0"/>
              <a:t>s </a:t>
            </a:r>
            <a:r>
              <a:rPr lang="en-US" sz="1600" dirty="0"/>
              <a:t>auto </a:t>
            </a:r>
            <a:r>
              <a:rPr lang="en-US" sz="1600" dirty="0" smtClean="0"/>
              <a:t>manufacturers to sell </a:t>
            </a:r>
            <a:r>
              <a:rPr lang="en-US" sz="1600" dirty="0"/>
              <a:t>a minimum % of EVs</a:t>
            </a:r>
            <a:endParaRPr lang="en-US" sz="1600" dirty="0">
              <a:solidFill>
                <a:schemeClr val="bg2">
                  <a:lumMod val="75000"/>
                </a:schemeClr>
              </a:solidFill>
            </a:endParaRPr>
          </a:p>
        </p:txBody>
      </p:sp>
      <p:sp>
        <p:nvSpPr>
          <p:cNvPr id="7" name="TextBox 6">
            <a:extLst>
              <a:ext uri="{FF2B5EF4-FFF2-40B4-BE49-F238E27FC236}">
                <a16:creationId xmlns:a16="http://schemas.microsoft.com/office/drawing/2014/main" xmlns="" id="{D4883456-2207-6B42-9750-C563C8F3BA3C}"/>
              </a:ext>
            </a:extLst>
          </p:cNvPr>
          <p:cNvSpPr txBox="1"/>
          <p:nvPr/>
        </p:nvSpPr>
        <p:spPr>
          <a:xfrm>
            <a:off x="488144" y="2484598"/>
            <a:ext cx="691148" cy="707886"/>
          </a:xfrm>
          <a:prstGeom prst="rect">
            <a:avLst/>
          </a:prstGeom>
          <a:noFill/>
        </p:spPr>
        <p:txBody>
          <a:bodyPr wrap="square" rtlCol="0">
            <a:spAutoFit/>
          </a:bodyPr>
          <a:lstStyle/>
          <a:p>
            <a:pPr algn="ctr"/>
            <a:r>
              <a:rPr lang="en-US" sz="4000">
                <a:solidFill>
                  <a:schemeClr val="bg2">
                    <a:lumMod val="75000"/>
                  </a:schemeClr>
                </a:solidFill>
                <a:latin typeface="Arial Rounded MT Bold" panose="020F0704030504030204" pitchFamily="34" charset="77"/>
              </a:rPr>
              <a:t>1</a:t>
            </a:r>
            <a:endParaRPr lang="en-US" sz="4000"/>
          </a:p>
        </p:txBody>
      </p:sp>
      <p:sp>
        <p:nvSpPr>
          <p:cNvPr id="11" name="TextBox 10">
            <a:extLst>
              <a:ext uri="{FF2B5EF4-FFF2-40B4-BE49-F238E27FC236}">
                <a16:creationId xmlns:a16="http://schemas.microsoft.com/office/drawing/2014/main" xmlns="" id="{F1253D6B-4950-A64D-87B7-5A703831F8E5}"/>
              </a:ext>
            </a:extLst>
          </p:cNvPr>
          <p:cNvSpPr txBox="1"/>
          <p:nvPr/>
        </p:nvSpPr>
        <p:spPr>
          <a:xfrm>
            <a:off x="6257213" y="3492366"/>
            <a:ext cx="691148" cy="707886"/>
          </a:xfrm>
          <a:prstGeom prst="rect">
            <a:avLst/>
          </a:prstGeom>
          <a:noFill/>
        </p:spPr>
        <p:txBody>
          <a:bodyPr wrap="square" rtlCol="0">
            <a:spAutoFit/>
          </a:bodyPr>
          <a:lstStyle/>
          <a:p>
            <a:pPr algn="ctr"/>
            <a:r>
              <a:rPr lang="en-US" sz="4000">
                <a:solidFill>
                  <a:schemeClr val="bg2">
                    <a:lumMod val="75000"/>
                  </a:schemeClr>
                </a:solidFill>
                <a:latin typeface="Arial Rounded MT Bold" panose="020F0704030504030204" pitchFamily="34" charset="77"/>
              </a:rPr>
              <a:t>5</a:t>
            </a:r>
            <a:endParaRPr lang="en-US" sz="4000"/>
          </a:p>
        </p:txBody>
      </p:sp>
      <p:sp>
        <p:nvSpPr>
          <p:cNvPr id="12" name="TextBox 11">
            <a:extLst>
              <a:ext uri="{FF2B5EF4-FFF2-40B4-BE49-F238E27FC236}">
                <a16:creationId xmlns:a16="http://schemas.microsoft.com/office/drawing/2014/main" xmlns="" id="{D05569C3-B3AB-2748-B418-58075712E6C6}"/>
              </a:ext>
            </a:extLst>
          </p:cNvPr>
          <p:cNvSpPr txBox="1"/>
          <p:nvPr/>
        </p:nvSpPr>
        <p:spPr>
          <a:xfrm>
            <a:off x="6257213" y="2436316"/>
            <a:ext cx="691148" cy="707886"/>
          </a:xfrm>
          <a:prstGeom prst="rect">
            <a:avLst/>
          </a:prstGeom>
          <a:noFill/>
        </p:spPr>
        <p:txBody>
          <a:bodyPr wrap="square" rtlCol="0">
            <a:spAutoFit/>
          </a:bodyPr>
          <a:lstStyle/>
          <a:p>
            <a:pPr algn="ctr"/>
            <a:r>
              <a:rPr lang="en-US" sz="4000">
                <a:solidFill>
                  <a:schemeClr val="bg2">
                    <a:lumMod val="75000"/>
                  </a:schemeClr>
                </a:solidFill>
                <a:latin typeface="Arial Rounded MT Bold" panose="020F0704030504030204" pitchFamily="34" charset="77"/>
              </a:rPr>
              <a:t>4</a:t>
            </a:r>
            <a:endParaRPr lang="en-US" sz="4000"/>
          </a:p>
        </p:txBody>
      </p:sp>
      <p:sp>
        <p:nvSpPr>
          <p:cNvPr id="13" name="TextBox 12">
            <a:extLst>
              <a:ext uri="{FF2B5EF4-FFF2-40B4-BE49-F238E27FC236}">
                <a16:creationId xmlns:a16="http://schemas.microsoft.com/office/drawing/2014/main" xmlns="" id="{1E23457B-EFC9-BE40-8FF6-3C12A2F8D6C5}"/>
              </a:ext>
            </a:extLst>
          </p:cNvPr>
          <p:cNvSpPr txBox="1"/>
          <p:nvPr/>
        </p:nvSpPr>
        <p:spPr>
          <a:xfrm>
            <a:off x="488144" y="4316423"/>
            <a:ext cx="691148" cy="707886"/>
          </a:xfrm>
          <a:prstGeom prst="rect">
            <a:avLst/>
          </a:prstGeom>
          <a:noFill/>
        </p:spPr>
        <p:txBody>
          <a:bodyPr wrap="square" rtlCol="0">
            <a:spAutoFit/>
          </a:bodyPr>
          <a:lstStyle/>
          <a:p>
            <a:pPr algn="ctr"/>
            <a:r>
              <a:rPr lang="en-US" sz="4000">
                <a:solidFill>
                  <a:schemeClr val="bg2">
                    <a:lumMod val="75000"/>
                  </a:schemeClr>
                </a:solidFill>
                <a:latin typeface="Arial Rounded MT Bold" panose="020F0704030504030204" pitchFamily="34" charset="77"/>
              </a:rPr>
              <a:t>3</a:t>
            </a:r>
            <a:endParaRPr lang="en-US" sz="4000"/>
          </a:p>
        </p:txBody>
      </p:sp>
      <p:sp>
        <p:nvSpPr>
          <p:cNvPr id="14" name="TextBox 13">
            <a:extLst>
              <a:ext uri="{FF2B5EF4-FFF2-40B4-BE49-F238E27FC236}">
                <a16:creationId xmlns:a16="http://schemas.microsoft.com/office/drawing/2014/main" xmlns="" id="{535EF6DE-7CAF-DD48-A167-7F90B9247F47}"/>
              </a:ext>
            </a:extLst>
          </p:cNvPr>
          <p:cNvSpPr txBox="1"/>
          <p:nvPr/>
        </p:nvSpPr>
        <p:spPr>
          <a:xfrm>
            <a:off x="492661" y="3423421"/>
            <a:ext cx="691148" cy="707886"/>
          </a:xfrm>
          <a:prstGeom prst="rect">
            <a:avLst/>
          </a:prstGeom>
          <a:noFill/>
        </p:spPr>
        <p:txBody>
          <a:bodyPr wrap="square" rtlCol="0">
            <a:spAutoFit/>
          </a:bodyPr>
          <a:lstStyle/>
          <a:p>
            <a:pPr algn="ctr"/>
            <a:r>
              <a:rPr lang="en-US" sz="4000">
                <a:solidFill>
                  <a:schemeClr val="bg2">
                    <a:lumMod val="75000"/>
                  </a:schemeClr>
                </a:solidFill>
                <a:latin typeface="Arial Rounded MT Bold" panose="020F0704030504030204" pitchFamily="34" charset="77"/>
              </a:rPr>
              <a:t>2</a:t>
            </a:r>
            <a:endParaRPr lang="en-US" sz="4000"/>
          </a:p>
        </p:txBody>
      </p:sp>
      <p:sp>
        <p:nvSpPr>
          <p:cNvPr id="8" name="Rectangle 7">
            <a:extLst>
              <a:ext uri="{FF2B5EF4-FFF2-40B4-BE49-F238E27FC236}">
                <a16:creationId xmlns:a16="http://schemas.microsoft.com/office/drawing/2014/main" xmlns="" id="{8C83A7EA-8177-444D-BA2D-4980CAAF8AEF}"/>
              </a:ext>
            </a:extLst>
          </p:cNvPr>
          <p:cNvSpPr/>
          <p:nvPr/>
        </p:nvSpPr>
        <p:spPr>
          <a:xfrm>
            <a:off x="1189682" y="3490012"/>
            <a:ext cx="4906318" cy="830997"/>
          </a:xfrm>
          <a:prstGeom prst="rect">
            <a:avLst/>
          </a:prstGeom>
        </p:spPr>
        <p:txBody>
          <a:bodyPr wrap="square" anchor="t">
            <a:spAutoFit/>
          </a:bodyPr>
          <a:lstStyle/>
          <a:p>
            <a:r>
              <a:rPr lang="en-US" sz="1600" b="1" dirty="0">
                <a:latin typeface="Verdana"/>
                <a:ea typeface="Verdana"/>
                <a:cs typeface="Verdana"/>
              </a:rPr>
              <a:t>Research and Development </a:t>
            </a:r>
            <a:r>
              <a:rPr lang="en-US" sz="1600" dirty="0">
                <a:latin typeface="Verdana"/>
                <a:ea typeface="Verdana"/>
                <a:cs typeface="Verdana"/>
              </a:rPr>
              <a:t>support (e.g., public funding for innovation and development)</a:t>
            </a:r>
            <a:endParaRPr lang="en-US" sz="1600" dirty="0">
              <a:solidFill>
                <a:schemeClr val="bg2">
                  <a:lumMod val="75000"/>
                </a:schemeClr>
              </a:solidFill>
              <a:latin typeface="Verdana"/>
              <a:ea typeface="Verdana"/>
              <a:cs typeface="Verdana"/>
            </a:endParaRPr>
          </a:p>
        </p:txBody>
      </p:sp>
      <p:sp>
        <p:nvSpPr>
          <p:cNvPr id="15" name="Rectangle 14">
            <a:extLst>
              <a:ext uri="{FF2B5EF4-FFF2-40B4-BE49-F238E27FC236}">
                <a16:creationId xmlns:a16="http://schemas.microsoft.com/office/drawing/2014/main" xmlns="" id="{826326C7-CB0A-5146-9F67-FD796C35881D}"/>
              </a:ext>
            </a:extLst>
          </p:cNvPr>
          <p:cNvSpPr/>
          <p:nvPr/>
        </p:nvSpPr>
        <p:spPr>
          <a:xfrm>
            <a:off x="1170867" y="4466942"/>
            <a:ext cx="5215076" cy="1323439"/>
          </a:xfrm>
          <a:prstGeom prst="rect">
            <a:avLst/>
          </a:prstGeom>
        </p:spPr>
        <p:txBody>
          <a:bodyPr wrap="square" anchor="t">
            <a:spAutoFit/>
          </a:bodyPr>
          <a:lstStyle/>
          <a:p>
            <a:r>
              <a:rPr lang="en-US" sz="1600" b="1" dirty="0">
                <a:latin typeface="Verdana"/>
                <a:ea typeface="Verdana"/>
                <a:cs typeface="Verdana"/>
              </a:rPr>
              <a:t>Low Carbon Fuel Standards </a:t>
            </a:r>
            <a:r>
              <a:rPr lang="en-US" sz="1600" dirty="0">
                <a:latin typeface="Verdana"/>
                <a:ea typeface="Verdana"/>
                <a:cs typeface="Verdana"/>
              </a:rPr>
              <a:t>require fuel suppliers to reduce carbon intensity of the fuels they sell (met by purchasing credits from utilities, creating an incentive for utilities to support EV deployment)</a:t>
            </a:r>
          </a:p>
        </p:txBody>
      </p:sp>
      <p:sp>
        <p:nvSpPr>
          <p:cNvPr id="16" name="Content Placeholder 4">
            <a:extLst>
              <a:ext uri="{FF2B5EF4-FFF2-40B4-BE49-F238E27FC236}">
                <a16:creationId xmlns:a16="http://schemas.microsoft.com/office/drawing/2014/main" xmlns="" id="{6430F38A-D137-434D-9152-880BCB4EF1ED}"/>
              </a:ext>
            </a:extLst>
          </p:cNvPr>
          <p:cNvSpPr txBox="1">
            <a:spLocks/>
          </p:cNvSpPr>
          <p:nvPr/>
        </p:nvSpPr>
        <p:spPr>
          <a:xfrm>
            <a:off x="6948359" y="2539239"/>
            <a:ext cx="4755495" cy="53707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Font typeface="Arial"/>
              <a:buNone/>
            </a:pPr>
            <a:r>
              <a:rPr lang="en-US" sz="1600" b="1">
                <a:latin typeface="Verdana"/>
                <a:ea typeface="Verdana"/>
                <a:cs typeface="Verdana"/>
              </a:rPr>
              <a:t>Vehicle Emissions Standards </a:t>
            </a:r>
            <a:r>
              <a:rPr lang="en-US" sz="1600">
                <a:latin typeface="Verdana"/>
                <a:ea typeface="Verdana"/>
                <a:cs typeface="Verdana"/>
              </a:rPr>
              <a:t>require maximum level of tailpipe emissions for each vehicle class.</a:t>
            </a:r>
            <a:endParaRPr lang="en-US" sz="1600">
              <a:solidFill>
                <a:schemeClr val="bg2">
                  <a:lumMod val="75000"/>
                </a:schemeClr>
              </a:solidFill>
              <a:latin typeface="Verdana"/>
              <a:ea typeface="Verdana"/>
              <a:cs typeface="Verdana"/>
            </a:endParaRPr>
          </a:p>
        </p:txBody>
      </p:sp>
      <p:sp>
        <p:nvSpPr>
          <p:cNvPr id="17" name="Content Placeholder 4">
            <a:extLst>
              <a:ext uri="{FF2B5EF4-FFF2-40B4-BE49-F238E27FC236}">
                <a16:creationId xmlns:a16="http://schemas.microsoft.com/office/drawing/2014/main" xmlns="" id="{AB229826-D621-A345-B075-01D254E06056}"/>
              </a:ext>
            </a:extLst>
          </p:cNvPr>
          <p:cNvSpPr txBox="1">
            <a:spLocks/>
          </p:cNvSpPr>
          <p:nvPr/>
        </p:nvSpPr>
        <p:spPr>
          <a:xfrm>
            <a:off x="6948360" y="3551745"/>
            <a:ext cx="4924828" cy="70788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600" b="1">
                <a:latin typeface="Verdana"/>
                <a:ea typeface="Verdana"/>
                <a:cs typeface="Verdana"/>
              </a:rPr>
              <a:t>Support for Local Industry Development </a:t>
            </a:r>
            <a:r>
              <a:rPr lang="en-US" sz="1600">
                <a:latin typeface="Verdana"/>
                <a:ea typeface="Verdana"/>
                <a:cs typeface="Verdana"/>
              </a:rPr>
              <a:t>related to electric vehicle development (including electric bikes, motorcycles, boats, etc.)</a:t>
            </a:r>
            <a:endParaRPr lang="en-US" sz="1600">
              <a:solidFill>
                <a:schemeClr val="bg2">
                  <a:lumMod val="75000"/>
                </a:schemeClr>
              </a:solidFill>
              <a:latin typeface="Verdana"/>
              <a:ea typeface="Verdana"/>
              <a:cs typeface="Verdana"/>
            </a:endParaRPr>
          </a:p>
        </p:txBody>
      </p:sp>
      <p:sp>
        <p:nvSpPr>
          <p:cNvPr id="18" name="TextBox 17">
            <a:extLst>
              <a:ext uri="{FF2B5EF4-FFF2-40B4-BE49-F238E27FC236}">
                <a16:creationId xmlns:a16="http://schemas.microsoft.com/office/drawing/2014/main" xmlns="" id="{CB210896-FAA8-1D43-A379-F85896580951}"/>
              </a:ext>
            </a:extLst>
          </p:cNvPr>
          <p:cNvSpPr txBox="1"/>
          <p:nvPr/>
        </p:nvSpPr>
        <p:spPr>
          <a:xfrm>
            <a:off x="5994890" y="6357766"/>
            <a:ext cx="6006673" cy="246221"/>
          </a:xfrm>
          <a:prstGeom prst="rect">
            <a:avLst/>
          </a:prstGeom>
          <a:noFill/>
        </p:spPr>
        <p:txBody>
          <a:bodyPr wrap="square" rtlCol="0">
            <a:spAutoFit/>
          </a:bodyPr>
          <a:lstStyle/>
          <a:p>
            <a:r>
              <a:rPr lang="en-US" sz="1000">
                <a:latin typeface="Verdana" panose="020B0604030504040204" pitchFamily="34" charset="0"/>
                <a:ea typeface="Verdana" panose="020B0604030504040204" pitchFamily="34" charset="0"/>
                <a:cs typeface="Verdana" panose="020B0604030504040204" pitchFamily="34" charset="0"/>
              </a:rPr>
              <a:t>SOURCE: Sustainable Transportation Action Research Team. Simon Fraser University. </a:t>
            </a:r>
          </a:p>
        </p:txBody>
      </p:sp>
    </p:spTree>
    <p:extLst>
      <p:ext uri="{BB962C8B-B14F-4D97-AF65-F5344CB8AC3E}">
        <p14:creationId xmlns:p14="http://schemas.microsoft.com/office/powerpoint/2010/main" val="39538313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A6BA85-5E52-FB44-A993-7DF194901606}"/>
              </a:ext>
            </a:extLst>
          </p:cNvPr>
          <p:cNvSpPr>
            <a:spLocks noGrp="1"/>
          </p:cNvSpPr>
          <p:nvPr>
            <p:ph type="title"/>
          </p:nvPr>
        </p:nvSpPr>
        <p:spPr/>
        <p:txBody>
          <a:bodyPr/>
          <a:lstStyle/>
          <a:p>
            <a:r>
              <a:rPr lang="en-US"/>
              <a:t>Global Overview – Policy Insights</a:t>
            </a:r>
          </a:p>
        </p:txBody>
      </p:sp>
      <p:sp>
        <p:nvSpPr>
          <p:cNvPr id="4" name="Slide Number Placeholder 3">
            <a:extLst>
              <a:ext uri="{FF2B5EF4-FFF2-40B4-BE49-F238E27FC236}">
                <a16:creationId xmlns:a16="http://schemas.microsoft.com/office/drawing/2014/main" xmlns="" id="{DA0EEBC0-0AF1-A847-983F-CD81D68CBBAB}"/>
              </a:ext>
            </a:extLst>
          </p:cNvPr>
          <p:cNvSpPr>
            <a:spLocks noGrp="1"/>
          </p:cNvSpPr>
          <p:nvPr>
            <p:ph type="sldNum" sz="quarter" idx="10"/>
          </p:nvPr>
        </p:nvSpPr>
        <p:spPr/>
        <p:txBody>
          <a:bodyPr/>
          <a:lstStyle/>
          <a:p>
            <a:fld id="{21F9DCCC-A49A-E045-B4F4-7C6903B0EA14}" type="slidenum">
              <a:rPr lang="en-US" smtClean="0"/>
              <a:t>52</a:t>
            </a:fld>
            <a:endParaRPr lang="en-US"/>
          </a:p>
        </p:txBody>
      </p:sp>
      <p:sp>
        <p:nvSpPr>
          <p:cNvPr id="7" name="Content Placeholder 6">
            <a:extLst>
              <a:ext uri="{FF2B5EF4-FFF2-40B4-BE49-F238E27FC236}">
                <a16:creationId xmlns:a16="http://schemas.microsoft.com/office/drawing/2014/main" xmlns="" id="{C2232F4C-6BF1-9545-8128-141984118B30}"/>
              </a:ext>
            </a:extLst>
          </p:cNvPr>
          <p:cNvSpPr>
            <a:spLocks noGrp="1"/>
          </p:cNvSpPr>
          <p:nvPr>
            <p:ph idx="1"/>
          </p:nvPr>
        </p:nvSpPr>
        <p:spPr>
          <a:xfrm>
            <a:off x="957001" y="2138665"/>
            <a:ext cx="4264356" cy="4393164"/>
          </a:xfrm>
        </p:spPr>
        <p:txBody>
          <a:bodyPr>
            <a:normAutofit fontScale="40000" lnSpcReduction="20000"/>
          </a:bodyPr>
          <a:lstStyle/>
          <a:p>
            <a:pPr marL="0" indent="0">
              <a:lnSpc>
                <a:spcPct val="120000"/>
              </a:lnSpc>
              <a:buNone/>
            </a:pPr>
            <a:r>
              <a:rPr lang="en-US" sz="4200" b="1"/>
              <a:t>Expand Incentives</a:t>
            </a:r>
          </a:p>
          <a:p>
            <a:pPr marL="400050" lvl="1" indent="-384175">
              <a:lnSpc>
                <a:spcPct val="120000"/>
              </a:lnSpc>
              <a:buFont typeface="+mj-lt"/>
              <a:buAutoNum type="arabicPeriod"/>
            </a:pPr>
            <a:r>
              <a:rPr lang="en-US" sz="2500"/>
              <a:t>Vehicle rebates and tax credits</a:t>
            </a:r>
          </a:p>
          <a:p>
            <a:pPr marL="400050" lvl="1" indent="-384175">
              <a:lnSpc>
                <a:spcPct val="120000"/>
              </a:lnSpc>
              <a:buFont typeface="+mj-lt"/>
              <a:buAutoNum type="arabicPeriod"/>
            </a:pPr>
            <a:r>
              <a:rPr lang="en-US" sz="2500"/>
              <a:t>Sales Tax Exemptions</a:t>
            </a:r>
          </a:p>
          <a:p>
            <a:pPr marL="400050" lvl="1" indent="-384175">
              <a:lnSpc>
                <a:spcPct val="120000"/>
              </a:lnSpc>
              <a:buFont typeface="+mj-lt"/>
              <a:buAutoNum type="arabicPeriod"/>
            </a:pPr>
            <a:r>
              <a:rPr lang="en-US" sz="2500"/>
              <a:t>HOV Access, Free Parking/Charging, Toll Exemptions</a:t>
            </a:r>
          </a:p>
          <a:p>
            <a:pPr marL="400050" lvl="1" indent="-384175">
              <a:lnSpc>
                <a:spcPct val="120000"/>
              </a:lnSpc>
              <a:buFont typeface="+mj-lt"/>
              <a:buAutoNum type="arabicPeriod"/>
            </a:pPr>
            <a:r>
              <a:rPr lang="en-US" sz="2500"/>
              <a:t>Scrapping incentives</a:t>
            </a:r>
          </a:p>
          <a:p>
            <a:pPr marL="400050" indent="-384175">
              <a:lnSpc>
                <a:spcPct val="120000"/>
              </a:lnSpc>
              <a:buNone/>
            </a:pPr>
            <a:r>
              <a:rPr lang="en-US" sz="4200" b="1"/>
              <a:t>Electrify Vehicle Fleets</a:t>
            </a:r>
          </a:p>
          <a:p>
            <a:pPr marL="400050" lvl="1" indent="-384175">
              <a:lnSpc>
                <a:spcPct val="120000"/>
              </a:lnSpc>
              <a:buFont typeface="+mj-lt"/>
              <a:buAutoNum type="arabicPeriod"/>
            </a:pPr>
            <a:r>
              <a:rPr lang="en-US" sz="2500"/>
              <a:t>Government/Municipal Fleet Mandates </a:t>
            </a:r>
          </a:p>
          <a:p>
            <a:pPr marL="400050" lvl="1" indent="-384175">
              <a:lnSpc>
                <a:spcPct val="120000"/>
              </a:lnSpc>
              <a:buFont typeface="+mj-lt"/>
              <a:buAutoNum type="arabicPeriod"/>
            </a:pPr>
            <a:r>
              <a:rPr lang="en-US" sz="2500"/>
              <a:t>Transit Bus/School Bus Fleet Mandates</a:t>
            </a:r>
          </a:p>
          <a:p>
            <a:pPr marL="400050" lvl="1" indent="-384175">
              <a:lnSpc>
                <a:spcPct val="120000"/>
              </a:lnSpc>
              <a:buFont typeface="+mj-lt"/>
              <a:buAutoNum type="arabicPeriod"/>
            </a:pPr>
            <a:r>
              <a:rPr lang="en-US" sz="2500"/>
              <a:t>Use VW Settlement Funds for ZEV Adoption Only</a:t>
            </a:r>
          </a:p>
          <a:p>
            <a:pPr marL="400050" indent="-384175">
              <a:lnSpc>
                <a:spcPct val="120000"/>
              </a:lnSpc>
              <a:buNone/>
            </a:pPr>
            <a:r>
              <a:rPr lang="en-US" sz="4200" b="1"/>
              <a:t>Expand Charging Access</a:t>
            </a:r>
          </a:p>
          <a:p>
            <a:pPr marL="400050" lvl="1" indent="-384175">
              <a:lnSpc>
                <a:spcPct val="120000"/>
              </a:lnSpc>
              <a:buFont typeface="+mj-lt"/>
              <a:buAutoNum type="arabicPeriod"/>
            </a:pPr>
            <a:r>
              <a:rPr lang="en-US" sz="2500"/>
              <a:t>EV-Ready Wiring Codes and Ordinances</a:t>
            </a:r>
          </a:p>
          <a:p>
            <a:pPr marL="400050" lvl="1" indent="-384175">
              <a:lnSpc>
                <a:spcPct val="120000"/>
              </a:lnSpc>
              <a:buFont typeface="+mj-lt"/>
              <a:buAutoNum type="arabicPeriod"/>
            </a:pPr>
            <a:r>
              <a:rPr lang="en-US" sz="2500"/>
              <a:t>Multi-Unit Dwellings </a:t>
            </a:r>
          </a:p>
          <a:p>
            <a:pPr marL="400050" lvl="1" indent="-384175">
              <a:lnSpc>
                <a:spcPct val="120000"/>
              </a:lnSpc>
              <a:buFont typeface="+mj-lt"/>
              <a:buAutoNum type="arabicPeriod"/>
            </a:pPr>
            <a:r>
              <a:rPr lang="en-US" sz="2500"/>
              <a:t>Streetlight and Power Pole Charging Access</a:t>
            </a:r>
          </a:p>
          <a:p>
            <a:pPr marL="400050" lvl="1" indent="-384175">
              <a:lnSpc>
                <a:spcPct val="120000"/>
              </a:lnSpc>
              <a:buFont typeface="+mj-lt"/>
              <a:buAutoNum type="arabicPeriod"/>
            </a:pPr>
            <a:r>
              <a:rPr lang="en-US" sz="2500"/>
              <a:t>Right of Way Charging</a:t>
            </a:r>
          </a:p>
          <a:p>
            <a:pPr marL="400050" lvl="1" indent="-384175">
              <a:lnSpc>
                <a:spcPct val="120000"/>
              </a:lnSpc>
              <a:buFont typeface="+mj-lt"/>
              <a:buAutoNum type="arabicPeriod"/>
            </a:pPr>
            <a:r>
              <a:rPr lang="en-US" sz="2500"/>
              <a:t>EV-Utility Investments</a:t>
            </a:r>
          </a:p>
          <a:p>
            <a:pPr marL="400050" lvl="1" indent="-384175">
              <a:lnSpc>
                <a:spcPct val="120000"/>
              </a:lnSpc>
              <a:buFont typeface="+mj-lt"/>
              <a:buAutoNum type="arabicPeriod"/>
            </a:pPr>
            <a:r>
              <a:rPr lang="en-US" sz="2500"/>
              <a:t>Use VW Settlement Funds to Grow EV Charge Networks </a:t>
            </a:r>
          </a:p>
        </p:txBody>
      </p:sp>
      <p:sp>
        <p:nvSpPr>
          <p:cNvPr id="3" name="Rectangle 2">
            <a:extLst>
              <a:ext uri="{FF2B5EF4-FFF2-40B4-BE49-F238E27FC236}">
                <a16:creationId xmlns:a16="http://schemas.microsoft.com/office/drawing/2014/main" xmlns="" id="{34496657-BDFB-924C-A251-25D1E6A4BFC8}"/>
              </a:ext>
            </a:extLst>
          </p:cNvPr>
          <p:cNvSpPr/>
          <p:nvPr/>
        </p:nvSpPr>
        <p:spPr>
          <a:xfrm>
            <a:off x="436727" y="1453129"/>
            <a:ext cx="7756076" cy="554575"/>
          </a:xfrm>
          <a:prstGeom prst="rect">
            <a:avLst/>
          </a:prstGeom>
        </p:spPr>
        <p:txBody>
          <a:bodyPr wrap="square">
            <a:spAutoFit/>
          </a:bodyPr>
          <a:lstStyle/>
          <a:p>
            <a:pPr>
              <a:lnSpc>
                <a:spcPct val="120000"/>
              </a:lnSpc>
            </a:pPr>
            <a:r>
              <a:rPr lang="en-US" sz="2800" b="1">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Most effective policies</a:t>
            </a:r>
          </a:p>
        </p:txBody>
      </p:sp>
      <p:sp>
        <p:nvSpPr>
          <p:cNvPr id="6" name="Content Placeholder 6">
            <a:extLst>
              <a:ext uri="{FF2B5EF4-FFF2-40B4-BE49-F238E27FC236}">
                <a16:creationId xmlns:a16="http://schemas.microsoft.com/office/drawing/2014/main" xmlns="" id="{DA4548A9-C3F4-A544-8549-90A58B269B3E}"/>
              </a:ext>
            </a:extLst>
          </p:cNvPr>
          <p:cNvSpPr txBox="1">
            <a:spLocks/>
          </p:cNvSpPr>
          <p:nvPr/>
        </p:nvSpPr>
        <p:spPr>
          <a:xfrm>
            <a:off x="6226777" y="1567912"/>
            <a:ext cx="5496214" cy="4733554"/>
          </a:xfrm>
          <a:prstGeom prst="rect">
            <a:avLst/>
          </a:prstGeom>
        </p:spPr>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buFont typeface="Arial"/>
              <a:buNone/>
            </a:pPr>
            <a:r>
              <a:rPr lang="en-US" sz="4200" b="1"/>
              <a:t>Expand Equity and Access</a:t>
            </a:r>
          </a:p>
          <a:p>
            <a:pPr marL="635000" lvl="1" indent="-349250">
              <a:lnSpc>
                <a:spcPct val="120000"/>
              </a:lnSpc>
              <a:buFont typeface="+mj-lt"/>
              <a:buAutoNum type="arabicPeriod"/>
            </a:pPr>
            <a:r>
              <a:rPr lang="en-US" sz="2500"/>
              <a:t>Rebates for low income drivers </a:t>
            </a:r>
          </a:p>
          <a:p>
            <a:pPr marL="635000" lvl="1" indent="-349250">
              <a:lnSpc>
                <a:spcPct val="120000"/>
              </a:lnSpc>
              <a:buFont typeface="+mj-lt"/>
              <a:buAutoNum type="arabicPeriod"/>
            </a:pPr>
            <a:r>
              <a:rPr lang="en-US" sz="2500"/>
              <a:t>Electric Car-sharing Programs</a:t>
            </a:r>
          </a:p>
          <a:p>
            <a:pPr marL="635000" lvl="1" indent="-349250">
              <a:lnSpc>
                <a:spcPct val="120000"/>
              </a:lnSpc>
              <a:buFont typeface="+mj-lt"/>
              <a:buAutoNum type="arabicPeriod"/>
            </a:pPr>
            <a:r>
              <a:rPr lang="en-US" sz="2500"/>
              <a:t>Charging Access for Underserved Communities, Multi-Unit Dwellings</a:t>
            </a:r>
          </a:p>
          <a:p>
            <a:pPr marL="635000" lvl="1" indent="-349250">
              <a:lnSpc>
                <a:spcPct val="120000"/>
              </a:lnSpc>
              <a:buFont typeface="+mj-lt"/>
              <a:buAutoNum type="arabicPeriod"/>
            </a:pPr>
            <a:r>
              <a:rPr lang="en-US" sz="2500"/>
              <a:t>Charging at Places of Employment</a:t>
            </a:r>
          </a:p>
          <a:p>
            <a:pPr marL="635000" lvl="1" indent="-349250">
              <a:lnSpc>
                <a:spcPct val="120000"/>
              </a:lnSpc>
              <a:buFont typeface="+mj-lt"/>
              <a:buAutoNum type="arabicPeriod"/>
            </a:pPr>
            <a:r>
              <a:rPr lang="en-US" sz="2500"/>
              <a:t>Expand Access to Electric Public Transport</a:t>
            </a:r>
          </a:p>
          <a:p>
            <a:pPr marL="635000" indent="-625475">
              <a:lnSpc>
                <a:spcPct val="120000"/>
              </a:lnSpc>
              <a:buNone/>
            </a:pPr>
            <a:r>
              <a:rPr lang="en-US" sz="4200" b="1"/>
              <a:t>Vehicle Registration Fees</a:t>
            </a:r>
          </a:p>
          <a:p>
            <a:pPr marL="635000" lvl="1" indent="-349250">
              <a:lnSpc>
                <a:spcPct val="120000"/>
              </a:lnSpc>
              <a:buFont typeface="+mj-lt"/>
              <a:buAutoNum type="arabicPeriod"/>
            </a:pPr>
            <a:r>
              <a:rPr lang="en-US" sz="2500"/>
              <a:t>Waive or Reduce Registration Fees for EV Drivers</a:t>
            </a:r>
          </a:p>
          <a:p>
            <a:pPr marL="635000" lvl="1" indent="-349250">
              <a:lnSpc>
                <a:spcPct val="120000"/>
              </a:lnSpc>
              <a:buFont typeface="+mj-lt"/>
              <a:buAutoNum type="arabicPeriod"/>
            </a:pPr>
            <a:r>
              <a:rPr lang="en-US" sz="2500"/>
              <a:t>Resist Anti-EV Registration Fees</a:t>
            </a:r>
          </a:p>
          <a:p>
            <a:pPr marL="635000" indent="-625475">
              <a:lnSpc>
                <a:spcPct val="120000"/>
              </a:lnSpc>
              <a:buFont typeface="Arial"/>
              <a:buNone/>
            </a:pPr>
            <a:r>
              <a:rPr lang="en-US" sz="4200" b="1"/>
              <a:t>Promote Consumer Education &amp; Protection</a:t>
            </a:r>
          </a:p>
          <a:p>
            <a:pPr marL="635000" lvl="1" indent="-349250">
              <a:lnSpc>
                <a:spcPct val="120000"/>
              </a:lnSpc>
              <a:buFont typeface="+mj-lt"/>
              <a:buAutoNum type="arabicPeriod"/>
            </a:pPr>
            <a:r>
              <a:rPr lang="en-US" sz="2500"/>
              <a:t>EV Proclamations and Driver Bill of Rights</a:t>
            </a:r>
          </a:p>
          <a:p>
            <a:pPr marL="635000" lvl="1" indent="-349250">
              <a:lnSpc>
                <a:spcPct val="120000"/>
              </a:lnSpc>
              <a:buFont typeface="+mj-lt"/>
              <a:buAutoNum type="arabicPeriod"/>
            </a:pPr>
            <a:r>
              <a:rPr lang="en-US" sz="2500"/>
              <a:t>Ride and Drive Events</a:t>
            </a:r>
          </a:p>
          <a:p>
            <a:pPr marL="635000" lvl="1" indent="-349250">
              <a:lnSpc>
                <a:spcPct val="120000"/>
              </a:lnSpc>
              <a:buFont typeface="+mj-lt"/>
              <a:buAutoNum type="arabicPeriod"/>
            </a:pPr>
            <a:r>
              <a:rPr lang="en-US" sz="2500"/>
              <a:t>Open Access and Interoperability</a:t>
            </a:r>
          </a:p>
          <a:p>
            <a:pPr marL="635000" lvl="1" indent="-349250">
              <a:lnSpc>
                <a:spcPct val="120000"/>
              </a:lnSpc>
              <a:buFont typeface="+mj-lt"/>
              <a:buAutoNum type="arabicPeriod"/>
            </a:pPr>
            <a:r>
              <a:rPr lang="en-US" sz="2500"/>
              <a:t>Uniform Signage Requirements</a:t>
            </a:r>
          </a:p>
          <a:p>
            <a:pPr marL="635000" indent="-625475">
              <a:lnSpc>
                <a:spcPct val="120000"/>
              </a:lnSpc>
              <a:buNone/>
            </a:pPr>
            <a:r>
              <a:rPr lang="en-US" sz="4300" b="1"/>
              <a:t>Target CO2 Content &amp; Raise Revenue</a:t>
            </a:r>
          </a:p>
          <a:p>
            <a:pPr marL="635000" lvl="1" indent="-349250">
              <a:lnSpc>
                <a:spcPct val="120000"/>
              </a:lnSpc>
              <a:buFont typeface="+mj-lt"/>
              <a:buAutoNum type="arabicPeriod"/>
            </a:pPr>
            <a:r>
              <a:rPr lang="en-US" sz="2600"/>
              <a:t>Cap &amp; Invest, Carbon Tax, High Emissions Vehicle Tax</a:t>
            </a:r>
          </a:p>
          <a:p>
            <a:pPr marL="635000" lvl="1" indent="-349250">
              <a:lnSpc>
                <a:spcPct val="120000"/>
              </a:lnSpc>
              <a:buFont typeface="+mj-lt"/>
              <a:buAutoNum type="arabicPeriod"/>
            </a:pPr>
            <a:r>
              <a:rPr lang="en-US" sz="2600"/>
              <a:t>Apply technology-neutral regulations on tailpipe CO2 emissions</a:t>
            </a:r>
          </a:p>
          <a:p>
            <a:pPr marL="0" indent="-171450">
              <a:lnSpc>
                <a:spcPct val="120000"/>
              </a:lnSpc>
              <a:buNone/>
            </a:pPr>
            <a:r>
              <a:rPr lang="en-US" sz="4300" b="1"/>
              <a:t>ZEV requirement for Automakers</a:t>
            </a:r>
          </a:p>
        </p:txBody>
      </p:sp>
      <p:sp>
        <p:nvSpPr>
          <p:cNvPr id="5" name="Rectangle 4">
            <a:extLst>
              <a:ext uri="{FF2B5EF4-FFF2-40B4-BE49-F238E27FC236}">
                <a16:creationId xmlns:a16="http://schemas.microsoft.com/office/drawing/2014/main" xmlns="" id="{19C35973-DD25-B04C-98CC-4E682F7E6407}"/>
              </a:ext>
            </a:extLst>
          </p:cNvPr>
          <p:cNvSpPr/>
          <p:nvPr/>
        </p:nvSpPr>
        <p:spPr>
          <a:xfrm>
            <a:off x="397970" y="6349301"/>
            <a:ext cx="6387548" cy="400110"/>
          </a:xfrm>
          <a:prstGeom prst="rect">
            <a:avLst/>
          </a:prstGeom>
        </p:spPr>
        <p:txBody>
          <a:bodyPr wrap="square">
            <a:spAutoFit/>
          </a:bodyPr>
          <a:lstStyle/>
          <a:p>
            <a:r>
              <a:rPr lang="en-US" sz="1000" b="1"/>
              <a:t>Source</a:t>
            </a:r>
            <a:r>
              <a:rPr lang="en-US" sz="1000"/>
              <a:t>: Global EV Outlook 2018. OECD/IEA. </a:t>
            </a:r>
          </a:p>
          <a:p>
            <a:r>
              <a:rPr lang="en-US" sz="1000" err="1"/>
              <a:t>AchiEVe</a:t>
            </a:r>
            <a:r>
              <a:rPr lang="en-US" sz="1000"/>
              <a:t>: Model State &amp; Local Policies to Accelerate EV Adoption. Sierra Club and Plug-In America. June 2018.</a:t>
            </a:r>
          </a:p>
        </p:txBody>
      </p:sp>
      <p:sp>
        <p:nvSpPr>
          <p:cNvPr id="8" name="TextBox 7">
            <a:extLst>
              <a:ext uri="{FF2B5EF4-FFF2-40B4-BE49-F238E27FC236}">
                <a16:creationId xmlns:a16="http://schemas.microsoft.com/office/drawing/2014/main" xmlns="" id="{81F777DA-E2D5-C448-B76F-9B3A92D91F9A}"/>
              </a:ext>
            </a:extLst>
          </p:cNvPr>
          <p:cNvSpPr txBox="1"/>
          <p:nvPr/>
        </p:nvSpPr>
        <p:spPr>
          <a:xfrm>
            <a:off x="397970" y="2104707"/>
            <a:ext cx="691148" cy="707886"/>
          </a:xfrm>
          <a:prstGeom prst="rect">
            <a:avLst/>
          </a:prstGeom>
          <a:noFill/>
        </p:spPr>
        <p:txBody>
          <a:bodyPr wrap="square" rtlCol="0">
            <a:spAutoFit/>
          </a:bodyPr>
          <a:lstStyle/>
          <a:p>
            <a:pPr algn="ctr"/>
            <a:r>
              <a:rPr lang="en-US" sz="4000">
                <a:solidFill>
                  <a:schemeClr val="bg2">
                    <a:lumMod val="75000"/>
                  </a:schemeClr>
                </a:solidFill>
                <a:latin typeface="Arial Rounded MT Bold" panose="020F0704030504030204" pitchFamily="34" charset="77"/>
              </a:rPr>
              <a:t>1</a:t>
            </a:r>
            <a:endParaRPr lang="en-US" sz="4000"/>
          </a:p>
        </p:txBody>
      </p:sp>
      <p:sp>
        <p:nvSpPr>
          <p:cNvPr id="9" name="TextBox 8">
            <a:extLst>
              <a:ext uri="{FF2B5EF4-FFF2-40B4-BE49-F238E27FC236}">
                <a16:creationId xmlns:a16="http://schemas.microsoft.com/office/drawing/2014/main" xmlns="" id="{BC4B64CA-7C86-B446-A893-105596FD2CDD}"/>
              </a:ext>
            </a:extLst>
          </p:cNvPr>
          <p:cNvSpPr txBox="1"/>
          <p:nvPr/>
        </p:nvSpPr>
        <p:spPr>
          <a:xfrm>
            <a:off x="575521" y="3336804"/>
            <a:ext cx="327054" cy="707886"/>
          </a:xfrm>
          <a:prstGeom prst="rect">
            <a:avLst/>
          </a:prstGeom>
          <a:noFill/>
        </p:spPr>
        <p:txBody>
          <a:bodyPr wrap="square" rtlCol="0">
            <a:spAutoFit/>
          </a:bodyPr>
          <a:lstStyle/>
          <a:p>
            <a:pPr algn="ctr"/>
            <a:r>
              <a:rPr lang="en-US" sz="4000">
                <a:solidFill>
                  <a:schemeClr val="bg2">
                    <a:lumMod val="75000"/>
                  </a:schemeClr>
                </a:solidFill>
                <a:latin typeface="Arial Rounded MT Bold" panose="020F0704030504030204" pitchFamily="34" charset="77"/>
              </a:rPr>
              <a:t>2</a:t>
            </a:r>
            <a:endParaRPr lang="en-US" sz="4000"/>
          </a:p>
        </p:txBody>
      </p:sp>
      <p:sp>
        <p:nvSpPr>
          <p:cNvPr id="10" name="TextBox 9">
            <a:extLst>
              <a:ext uri="{FF2B5EF4-FFF2-40B4-BE49-F238E27FC236}">
                <a16:creationId xmlns:a16="http://schemas.microsoft.com/office/drawing/2014/main" xmlns="" id="{525461F4-0F16-3A4B-B17C-B50936F0C024}"/>
              </a:ext>
            </a:extLst>
          </p:cNvPr>
          <p:cNvSpPr txBox="1"/>
          <p:nvPr/>
        </p:nvSpPr>
        <p:spPr>
          <a:xfrm>
            <a:off x="393474" y="4388628"/>
            <a:ext cx="691148" cy="707886"/>
          </a:xfrm>
          <a:prstGeom prst="rect">
            <a:avLst/>
          </a:prstGeom>
          <a:noFill/>
        </p:spPr>
        <p:txBody>
          <a:bodyPr wrap="square" rtlCol="0">
            <a:spAutoFit/>
          </a:bodyPr>
          <a:lstStyle/>
          <a:p>
            <a:pPr algn="ctr"/>
            <a:r>
              <a:rPr lang="en-US" sz="4000">
                <a:solidFill>
                  <a:schemeClr val="bg2">
                    <a:lumMod val="75000"/>
                  </a:schemeClr>
                </a:solidFill>
                <a:latin typeface="Arial Rounded MT Bold" panose="020F0704030504030204" pitchFamily="34" charset="77"/>
              </a:rPr>
              <a:t>3</a:t>
            </a:r>
            <a:endParaRPr lang="en-US" sz="4000"/>
          </a:p>
        </p:txBody>
      </p:sp>
      <p:sp>
        <p:nvSpPr>
          <p:cNvPr id="11" name="TextBox 10">
            <a:extLst>
              <a:ext uri="{FF2B5EF4-FFF2-40B4-BE49-F238E27FC236}">
                <a16:creationId xmlns:a16="http://schemas.microsoft.com/office/drawing/2014/main" xmlns="" id="{AEAC5787-EE30-A34E-9B52-43FA7AE1831F}"/>
              </a:ext>
            </a:extLst>
          </p:cNvPr>
          <p:cNvSpPr txBox="1"/>
          <p:nvPr/>
        </p:nvSpPr>
        <p:spPr>
          <a:xfrm>
            <a:off x="5507328" y="1543506"/>
            <a:ext cx="691148" cy="707886"/>
          </a:xfrm>
          <a:prstGeom prst="rect">
            <a:avLst/>
          </a:prstGeom>
          <a:noFill/>
        </p:spPr>
        <p:txBody>
          <a:bodyPr wrap="square" rtlCol="0">
            <a:spAutoFit/>
          </a:bodyPr>
          <a:lstStyle/>
          <a:p>
            <a:pPr algn="ctr"/>
            <a:r>
              <a:rPr lang="en-US" sz="4000">
                <a:solidFill>
                  <a:schemeClr val="bg2">
                    <a:lumMod val="75000"/>
                  </a:schemeClr>
                </a:solidFill>
                <a:latin typeface="Arial Rounded MT Bold" panose="020F0704030504030204" pitchFamily="34" charset="77"/>
              </a:rPr>
              <a:t>4</a:t>
            </a:r>
            <a:endParaRPr lang="en-US" sz="4000"/>
          </a:p>
        </p:txBody>
      </p:sp>
      <p:sp>
        <p:nvSpPr>
          <p:cNvPr id="12" name="TextBox 11">
            <a:extLst>
              <a:ext uri="{FF2B5EF4-FFF2-40B4-BE49-F238E27FC236}">
                <a16:creationId xmlns:a16="http://schemas.microsoft.com/office/drawing/2014/main" xmlns="" id="{99A0EE35-0566-4A44-B560-088F99F245E7}"/>
              </a:ext>
            </a:extLst>
          </p:cNvPr>
          <p:cNvSpPr txBox="1"/>
          <p:nvPr/>
        </p:nvSpPr>
        <p:spPr>
          <a:xfrm>
            <a:off x="5494934" y="2991184"/>
            <a:ext cx="691148" cy="707886"/>
          </a:xfrm>
          <a:prstGeom prst="rect">
            <a:avLst/>
          </a:prstGeom>
          <a:noFill/>
        </p:spPr>
        <p:txBody>
          <a:bodyPr wrap="square" rtlCol="0">
            <a:spAutoFit/>
          </a:bodyPr>
          <a:lstStyle/>
          <a:p>
            <a:pPr algn="ctr"/>
            <a:r>
              <a:rPr lang="en-US" sz="4000">
                <a:solidFill>
                  <a:schemeClr val="bg2">
                    <a:lumMod val="75000"/>
                  </a:schemeClr>
                </a:solidFill>
                <a:latin typeface="Arial Rounded MT Bold" panose="020F0704030504030204" pitchFamily="34" charset="77"/>
              </a:rPr>
              <a:t>5</a:t>
            </a:r>
            <a:endParaRPr lang="en-US" sz="4000"/>
          </a:p>
        </p:txBody>
      </p:sp>
      <p:sp>
        <p:nvSpPr>
          <p:cNvPr id="13" name="TextBox 12">
            <a:extLst>
              <a:ext uri="{FF2B5EF4-FFF2-40B4-BE49-F238E27FC236}">
                <a16:creationId xmlns:a16="http://schemas.microsoft.com/office/drawing/2014/main" xmlns="" id="{7B031F6D-307C-9643-89C6-DF0BBB4892CB}"/>
              </a:ext>
            </a:extLst>
          </p:cNvPr>
          <p:cNvSpPr txBox="1"/>
          <p:nvPr/>
        </p:nvSpPr>
        <p:spPr>
          <a:xfrm>
            <a:off x="5517521" y="3843727"/>
            <a:ext cx="691148" cy="707886"/>
          </a:xfrm>
          <a:prstGeom prst="rect">
            <a:avLst/>
          </a:prstGeom>
          <a:noFill/>
        </p:spPr>
        <p:txBody>
          <a:bodyPr wrap="square" rtlCol="0">
            <a:spAutoFit/>
          </a:bodyPr>
          <a:lstStyle/>
          <a:p>
            <a:pPr algn="ctr"/>
            <a:r>
              <a:rPr lang="en-US" sz="4000">
                <a:solidFill>
                  <a:schemeClr val="bg2">
                    <a:lumMod val="75000"/>
                  </a:schemeClr>
                </a:solidFill>
                <a:latin typeface="Arial Rounded MT Bold" panose="020F0704030504030204" pitchFamily="34" charset="77"/>
              </a:rPr>
              <a:t>6</a:t>
            </a:r>
            <a:endParaRPr lang="en-US" sz="4000"/>
          </a:p>
        </p:txBody>
      </p:sp>
      <p:sp>
        <p:nvSpPr>
          <p:cNvPr id="14" name="TextBox 13">
            <a:extLst>
              <a:ext uri="{FF2B5EF4-FFF2-40B4-BE49-F238E27FC236}">
                <a16:creationId xmlns:a16="http://schemas.microsoft.com/office/drawing/2014/main" xmlns="" id="{DE4367DF-B377-074A-B286-E6CB9EAA680C}"/>
              </a:ext>
            </a:extLst>
          </p:cNvPr>
          <p:cNvSpPr txBox="1"/>
          <p:nvPr/>
        </p:nvSpPr>
        <p:spPr>
          <a:xfrm>
            <a:off x="5507328" y="5056885"/>
            <a:ext cx="691148" cy="707886"/>
          </a:xfrm>
          <a:prstGeom prst="rect">
            <a:avLst/>
          </a:prstGeom>
          <a:noFill/>
        </p:spPr>
        <p:txBody>
          <a:bodyPr wrap="square" rtlCol="0">
            <a:spAutoFit/>
          </a:bodyPr>
          <a:lstStyle/>
          <a:p>
            <a:pPr algn="ctr"/>
            <a:r>
              <a:rPr lang="en-US" sz="4000">
                <a:solidFill>
                  <a:schemeClr val="bg2">
                    <a:lumMod val="75000"/>
                  </a:schemeClr>
                </a:solidFill>
                <a:latin typeface="Arial Rounded MT Bold" panose="020F0704030504030204" pitchFamily="34" charset="77"/>
              </a:rPr>
              <a:t>7</a:t>
            </a:r>
            <a:endParaRPr lang="en-US" sz="4000"/>
          </a:p>
        </p:txBody>
      </p:sp>
      <p:sp>
        <p:nvSpPr>
          <p:cNvPr id="15" name="TextBox 14">
            <a:extLst>
              <a:ext uri="{FF2B5EF4-FFF2-40B4-BE49-F238E27FC236}">
                <a16:creationId xmlns:a16="http://schemas.microsoft.com/office/drawing/2014/main" xmlns="" id="{A2474FA1-62F3-CD4C-A1D3-ED1502EB0470}"/>
              </a:ext>
            </a:extLst>
          </p:cNvPr>
          <p:cNvSpPr txBox="1"/>
          <p:nvPr/>
        </p:nvSpPr>
        <p:spPr>
          <a:xfrm>
            <a:off x="5507328" y="5823943"/>
            <a:ext cx="691148" cy="707886"/>
          </a:xfrm>
          <a:prstGeom prst="rect">
            <a:avLst/>
          </a:prstGeom>
          <a:noFill/>
        </p:spPr>
        <p:txBody>
          <a:bodyPr wrap="square" rtlCol="0">
            <a:spAutoFit/>
          </a:bodyPr>
          <a:lstStyle/>
          <a:p>
            <a:pPr algn="ctr"/>
            <a:r>
              <a:rPr lang="en-US" sz="4000">
                <a:solidFill>
                  <a:schemeClr val="bg2">
                    <a:lumMod val="75000"/>
                  </a:schemeClr>
                </a:solidFill>
                <a:latin typeface="Arial Rounded MT Bold" panose="020F0704030504030204" pitchFamily="34" charset="77"/>
              </a:rPr>
              <a:t>8</a:t>
            </a:r>
            <a:endParaRPr lang="en-US" sz="4000"/>
          </a:p>
        </p:txBody>
      </p:sp>
    </p:spTree>
    <p:extLst>
      <p:ext uri="{BB962C8B-B14F-4D97-AF65-F5344CB8AC3E}">
        <p14:creationId xmlns:p14="http://schemas.microsoft.com/office/powerpoint/2010/main" val="32047893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xmlns="" id="{4C880161-1B72-49E8-89B1-F46FCA7A4FDB}"/>
              </a:ext>
            </a:extLst>
          </p:cNvPr>
          <p:cNvSpPr>
            <a:spLocks noGrp="1"/>
          </p:cNvSpPr>
          <p:nvPr>
            <p:ph type="subTitle" idx="1"/>
          </p:nvPr>
        </p:nvSpPr>
        <p:spPr/>
        <p:txBody>
          <a:bodyPr/>
          <a:lstStyle/>
          <a:p>
            <a:endParaRPr lang="en-US"/>
          </a:p>
        </p:txBody>
      </p:sp>
      <p:sp>
        <p:nvSpPr>
          <p:cNvPr id="6" name="Title 5">
            <a:extLst>
              <a:ext uri="{FF2B5EF4-FFF2-40B4-BE49-F238E27FC236}">
                <a16:creationId xmlns:a16="http://schemas.microsoft.com/office/drawing/2014/main" xmlns="" id="{C53CED00-379F-45F2-804A-6F3F296AB9AE}"/>
              </a:ext>
            </a:extLst>
          </p:cNvPr>
          <p:cNvSpPr>
            <a:spLocks noGrp="1"/>
          </p:cNvSpPr>
          <p:nvPr>
            <p:ph type="title"/>
          </p:nvPr>
        </p:nvSpPr>
        <p:spPr/>
        <p:txBody>
          <a:bodyPr/>
          <a:lstStyle/>
          <a:p>
            <a:r>
              <a:rPr lang="en-US"/>
              <a:t>What’s Next?</a:t>
            </a:r>
          </a:p>
        </p:txBody>
      </p:sp>
      <p:sp>
        <p:nvSpPr>
          <p:cNvPr id="4" name="Slide Number Placeholder 3">
            <a:extLst>
              <a:ext uri="{FF2B5EF4-FFF2-40B4-BE49-F238E27FC236}">
                <a16:creationId xmlns:a16="http://schemas.microsoft.com/office/drawing/2014/main" xmlns="" id="{806272F7-025B-452D-AE1A-94A401B66ECA}"/>
              </a:ext>
            </a:extLst>
          </p:cNvPr>
          <p:cNvSpPr>
            <a:spLocks noGrp="1"/>
          </p:cNvSpPr>
          <p:nvPr>
            <p:ph type="sldNum" sz="quarter" idx="4294967295"/>
          </p:nvPr>
        </p:nvSpPr>
        <p:spPr>
          <a:xfrm>
            <a:off x="9448800" y="6499225"/>
            <a:ext cx="2743200" cy="365125"/>
          </a:xfrm>
        </p:spPr>
        <p:txBody>
          <a:bodyPr/>
          <a:lstStyle/>
          <a:p>
            <a:fld id="{21F9DCCC-A49A-E045-B4F4-7C6903B0EA14}" type="slidenum">
              <a:rPr lang="en-US" smtClean="0"/>
              <a:t>53</a:t>
            </a:fld>
            <a:endParaRPr lang="en-US"/>
          </a:p>
        </p:txBody>
      </p:sp>
    </p:spTree>
    <p:extLst>
      <p:ext uri="{BB962C8B-B14F-4D97-AF65-F5344CB8AC3E}">
        <p14:creationId xmlns:p14="http://schemas.microsoft.com/office/powerpoint/2010/main" val="34480657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D8E196-30DB-478F-8BA1-B75D805E629F}"/>
              </a:ext>
            </a:extLst>
          </p:cNvPr>
          <p:cNvSpPr>
            <a:spLocks noGrp="1"/>
          </p:cNvSpPr>
          <p:nvPr>
            <p:ph type="title"/>
          </p:nvPr>
        </p:nvSpPr>
        <p:spPr/>
        <p:txBody>
          <a:bodyPr/>
          <a:lstStyle/>
          <a:p>
            <a:r>
              <a:rPr lang="en-US"/>
              <a:t>Heavy Duty Vehicle Programs</a:t>
            </a:r>
          </a:p>
        </p:txBody>
      </p:sp>
      <p:sp>
        <p:nvSpPr>
          <p:cNvPr id="3" name="Content Placeholder 2">
            <a:extLst>
              <a:ext uri="{FF2B5EF4-FFF2-40B4-BE49-F238E27FC236}">
                <a16:creationId xmlns:a16="http://schemas.microsoft.com/office/drawing/2014/main" xmlns="" id="{85DA8C1D-486C-41E2-9C38-EBC55A2F5E95}"/>
              </a:ext>
            </a:extLst>
          </p:cNvPr>
          <p:cNvSpPr>
            <a:spLocks noGrp="1"/>
          </p:cNvSpPr>
          <p:nvPr>
            <p:ph idx="1"/>
          </p:nvPr>
        </p:nvSpPr>
        <p:spPr>
          <a:xfrm>
            <a:off x="436728" y="1555845"/>
            <a:ext cx="8368901" cy="4878821"/>
          </a:xfrm>
        </p:spPr>
        <p:txBody>
          <a:bodyPr vert="horz" lIns="91440" tIns="45720" rIns="91440" bIns="45720" rtlCol="0" anchor="t">
            <a:normAutofit lnSpcReduction="10000"/>
          </a:bodyPr>
          <a:lstStyle/>
          <a:p>
            <a:r>
              <a:rPr lang="en-US" dirty="0">
                <a:latin typeface="Verdana"/>
                <a:ea typeface="Verdana"/>
                <a:cs typeface="Verdana"/>
              </a:rPr>
              <a:t>Fewer options currently available for heavy duty electrification</a:t>
            </a:r>
          </a:p>
          <a:p>
            <a:r>
              <a:rPr lang="en-US" dirty="0">
                <a:latin typeface="Verdana"/>
                <a:ea typeface="Verdana"/>
                <a:cs typeface="Verdana"/>
              </a:rPr>
              <a:t>Electric transit buses are the most advanced in this area</a:t>
            </a:r>
          </a:p>
          <a:p>
            <a:r>
              <a:rPr lang="en-US" dirty="0">
                <a:latin typeface="Verdana"/>
                <a:ea typeface="Verdana"/>
                <a:cs typeface="Verdana"/>
              </a:rPr>
              <a:t>School buses, refuse trucks, and other options coming along</a:t>
            </a:r>
          </a:p>
          <a:p>
            <a:r>
              <a:rPr lang="en-US" dirty="0">
                <a:latin typeface="Verdana"/>
                <a:ea typeface="Verdana"/>
                <a:cs typeface="Verdana"/>
              </a:rPr>
              <a:t>Several states have heavy duty EV programs</a:t>
            </a:r>
          </a:p>
          <a:p>
            <a:pPr lvl="1"/>
            <a:r>
              <a:rPr lang="en-US" dirty="0">
                <a:latin typeface="Verdana"/>
                <a:ea typeface="Verdana"/>
                <a:cs typeface="Verdana"/>
              </a:rPr>
              <a:t>California and New York have led other states</a:t>
            </a:r>
          </a:p>
          <a:p>
            <a:pPr lvl="1"/>
            <a:r>
              <a:rPr lang="en-US" dirty="0">
                <a:latin typeface="Verdana"/>
                <a:ea typeface="Verdana"/>
                <a:cs typeface="Verdana"/>
              </a:rPr>
              <a:t>VW diesel mitigation funding advancing this market segment</a:t>
            </a:r>
          </a:p>
          <a:p>
            <a:pPr lvl="1"/>
            <a:r>
              <a:rPr lang="en-US" dirty="0">
                <a:latin typeface="Verdana"/>
                <a:ea typeface="Verdana"/>
                <a:cs typeface="Verdana"/>
              </a:rPr>
              <a:t>Vermont has launched a 2-year electric transit and school bus pilot program</a:t>
            </a:r>
          </a:p>
        </p:txBody>
      </p:sp>
      <p:sp>
        <p:nvSpPr>
          <p:cNvPr id="4" name="Slide Number Placeholder 3">
            <a:extLst>
              <a:ext uri="{FF2B5EF4-FFF2-40B4-BE49-F238E27FC236}">
                <a16:creationId xmlns:a16="http://schemas.microsoft.com/office/drawing/2014/main" xmlns="" id="{6A2B80B3-3967-49BF-A8AB-CB77220C1A7E}"/>
              </a:ext>
            </a:extLst>
          </p:cNvPr>
          <p:cNvSpPr>
            <a:spLocks noGrp="1"/>
          </p:cNvSpPr>
          <p:nvPr>
            <p:ph type="sldNum" sz="quarter" idx="10"/>
          </p:nvPr>
        </p:nvSpPr>
        <p:spPr/>
        <p:txBody>
          <a:bodyPr/>
          <a:lstStyle/>
          <a:p>
            <a:fld id="{21F9DCCC-A49A-E045-B4F4-7C6903B0EA14}" type="slidenum">
              <a:rPr lang="en-US" smtClean="0"/>
              <a:t>54</a:t>
            </a:fld>
            <a:endParaRPr lang="en-US"/>
          </a:p>
        </p:txBody>
      </p:sp>
      <p:pic>
        <p:nvPicPr>
          <p:cNvPr id="5" name="Picture 4">
            <a:extLst>
              <a:ext uri="{FF2B5EF4-FFF2-40B4-BE49-F238E27FC236}">
                <a16:creationId xmlns:a16="http://schemas.microsoft.com/office/drawing/2014/main" xmlns="" id="{2A4DF8A9-1B04-4967-93F4-F8A85887F147}"/>
              </a:ext>
            </a:extLst>
          </p:cNvPr>
          <p:cNvPicPr>
            <a:picLocks noChangeAspect="1"/>
          </p:cNvPicPr>
          <p:nvPr/>
        </p:nvPicPr>
        <p:blipFill rotWithShape="1">
          <a:blip r:embed="rId3"/>
          <a:srcRect b="15997"/>
          <a:stretch/>
        </p:blipFill>
        <p:spPr>
          <a:xfrm>
            <a:off x="8805629" y="1759377"/>
            <a:ext cx="3386371" cy="1917273"/>
          </a:xfrm>
          <a:prstGeom prst="rect">
            <a:avLst/>
          </a:prstGeom>
        </p:spPr>
      </p:pic>
      <p:pic>
        <p:nvPicPr>
          <p:cNvPr id="5122" name="Picture 2" descr="Image result for wcax logo">
            <a:extLst>
              <a:ext uri="{FF2B5EF4-FFF2-40B4-BE49-F238E27FC236}">
                <a16:creationId xmlns:a16="http://schemas.microsoft.com/office/drawing/2014/main" xmlns="" id="{D96BCAE3-B8D1-4A08-9A3F-D894B9E13C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7913" y="1406049"/>
            <a:ext cx="1092567" cy="359544"/>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xmlns="" id="{DE9C1D2B-614F-4EE9-84BE-ADF48C7B2B50}"/>
              </a:ext>
            </a:extLst>
          </p:cNvPr>
          <p:cNvGrpSpPr/>
          <p:nvPr/>
        </p:nvGrpSpPr>
        <p:grpSpPr>
          <a:xfrm>
            <a:off x="8524382" y="3971640"/>
            <a:ext cx="3667618" cy="2677806"/>
            <a:chOff x="8524382" y="3843304"/>
            <a:chExt cx="3667618" cy="2677806"/>
          </a:xfrm>
        </p:grpSpPr>
        <p:pic>
          <p:nvPicPr>
            <p:cNvPr id="7" name="Picture 6">
              <a:extLst>
                <a:ext uri="{FF2B5EF4-FFF2-40B4-BE49-F238E27FC236}">
                  <a16:creationId xmlns:a16="http://schemas.microsoft.com/office/drawing/2014/main" xmlns="" id="{61B6FF85-1351-4509-BADC-59DEF7273B08}"/>
                </a:ext>
              </a:extLst>
            </p:cNvPr>
            <p:cNvPicPr>
              <a:picLocks noChangeAspect="1"/>
            </p:cNvPicPr>
            <p:nvPr/>
          </p:nvPicPr>
          <p:blipFill rotWithShape="1">
            <a:blip r:embed="rId5"/>
            <a:srcRect t="36540"/>
            <a:stretch/>
          </p:blipFill>
          <p:spPr>
            <a:xfrm>
              <a:off x="8524382" y="4521917"/>
              <a:ext cx="3667618" cy="1999193"/>
            </a:xfrm>
            <a:prstGeom prst="rect">
              <a:avLst/>
            </a:prstGeom>
          </p:spPr>
        </p:pic>
        <p:pic>
          <p:nvPicPr>
            <p:cNvPr id="6" name="Picture 5">
              <a:extLst>
                <a:ext uri="{FF2B5EF4-FFF2-40B4-BE49-F238E27FC236}">
                  <a16:creationId xmlns:a16="http://schemas.microsoft.com/office/drawing/2014/main" xmlns="" id="{09D61DA7-BCC1-4BCF-920D-A4158F8F0B8B}"/>
                </a:ext>
              </a:extLst>
            </p:cNvPr>
            <p:cNvPicPr>
              <a:picLocks noChangeAspect="1"/>
            </p:cNvPicPr>
            <p:nvPr/>
          </p:nvPicPr>
          <p:blipFill rotWithShape="1">
            <a:blip r:embed="rId5"/>
            <a:srcRect r="13090" b="86510"/>
            <a:stretch/>
          </p:blipFill>
          <p:spPr>
            <a:xfrm>
              <a:off x="8833019" y="4148146"/>
              <a:ext cx="3187531" cy="424987"/>
            </a:xfrm>
            <a:prstGeom prst="rect">
              <a:avLst/>
            </a:prstGeom>
          </p:spPr>
        </p:pic>
        <p:pic>
          <p:nvPicPr>
            <p:cNvPr id="5124" name="Picture 4" descr="Image result for wptz logo">
              <a:extLst>
                <a:ext uri="{FF2B5EF4-FFF2-40B4-BE49-F238E27FC236}">
                  <a16:creationId xmlns:a16="http://schemas.microsoft.com/office/drawing/2014/main" xmlns="" id="{43FC8741-B0E1-48AC-B345-86CBA0796D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97913" y="3843304"/>
              <a:ext cx="1390556" cy="33199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589248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xmlns="" id="{5C6D7B2D-39BC-EF40-BC7C-34B9B1412277}"/>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xmlns="" id="{B17C23EE-85DC-1446-BF82-81E1489D7CAB}"/>
              </a:ext>
            </a:extLst>
          </p:cNvPr>
          <p:cNvSpPr>
            <a:spLocks noGrp="1"/>
          </p:cNvSpPr>
          <p:nvPr>
            <p:ph type="title"/>
          </p:nvPr>
        </p:nvSpPr>
        <p:spPr/>
        <p:txBody>
          <a:bodyPr/>
          <a:lstStyle/>
          <a:p>
            <a:r>
              <a:rPr lang="en-US" dirty="0"/>
              <a:t>Additional Resource Slides</a:t>
            </a:r>
          </a:p>
        </p:txBody>
      </p:sp>
    </p:spTree>
    <p:extLst>
      <p:ext uri="{BB962C8B-B14F-4D97-AF65-F5344CB8AC3E}">
        <p14:creationId xmlns:p14="http://schemas.microsoft.com/office/powerpoint/2010/main" val="3060689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A6BA85-5E52-FB44-A993-7DF194901606}"/>
              </a:ext>
            </a:extLst>
          </p:cNvPr>
          <p:cNvSpPr>
            <a:spLocks noGrp="1"/>
          </p:cNvSpPr>
          <p:nvPr>
            <p:ph type="title"/>
          </p:nvPr>
        </p:nvSpPr>
        <p:spPr/>
        <p:txBody>
          <a:bodyPr/>
          <a:lstStyle/>
          <a:p>
            <a:r>
              <a:rPr lang="en-US"/>
              <a:t>Global EV Overview – Policy Insights</a:t>
            </a:r>
          </a:p>
        </p:txBody>
      </p:sp>
      <p:sp>
        <p:nvSpPr>
          <p:cNvPr id="4" name="Slide Number Placeholder 3">
            <a:extLst>
              <a:ext uri="{FF2B5EF4-FFF2-40B4-BE49-F238E27FC236}">
                <a16:creationId xmlns:a16="http://schemas.microsoft.com/office/drawing/2014/main" xmlns="" id="{DA0EEBC0-0AF1-A847-983F-CD81D68CBBAB}"/>
              </a:ext>
            </a:extLst>
          </p:cNvPr>
          <p:cNvSpPr>
            <a:spLocks noGrp="1"/>
          </p:cNvSpPr>
          <p:nvPr>
            <p:ph type="sldNum" sz="quarter" idx="10"/>
          </p:nvPr>
        </p:nvSpPr>
        <p:spPr/>
        <p:txBody>
          <a:bodyPr/>
          <a:lstStyle/>
          <a:p>
            <a:fld id="{21F9DCCC-A49A-E045-B4F4-7C6903B0EA14}" type="slidenum">
              <a:rPr lang="en-US" smtClean="0"/>
              <a:t>56</a:t>
            </a:fld>
            <a:endParaRPr lang="en-US"/>
          </a:p>
        </p:txBody>
      </p:sp>
      <p:sp>
        <p:nvSpPr>
          <p:cNvPr id="7" name="Content Placeholder 6">
            <a:extLst>
              <a:ext uri="{FF2B5EF4-FFF2-40B4-BE49-F238E27FC236}">
                <a16:creationId xmlns:a16="http://schemas.microsoft.com/office/drawing/2014/main" xmlns="" id="{C2232F4C-6BF1-9545-8128-141984118B30}"/>
              </a:ext>
            </a:extLst>
          </p:cNvPr>
          <p:cNvSpPr>
            <a:spLocks noGrp="1"/>
          </p:cNvSpPr>
          <p:nvPr>
            <p:ph idx="1"/>
          </p:nvPr>
        </p:nvSpPr>
        <p:spPr>
          <a:xfrm>
            <a:off x="1025236" y="2418301"/>
            <a:ext cx="4461163" cy="3835137"/>
          </a:xfrm>
        </p:spPr>
        <p:txBody>
          <a:bodyPr>
            <a:normAutofit fontScale="47500" lnSpcReduction="20000"/>
          </a:bodyPr>
          <a:lstStyle/>
          <a:p>
            <a:pPr marL="0" indent="0">
              <a:lnSpc>
                <a:spcPct val="120000"/>
              </a:lnSpc>
              <a:buNone/>
            </a:pPr>
            <a:r>
              <a:rPr lang="en-US" sz="4200" b="1" dirty="0"/>
              <a:t>Vehicle purchase</a:t>
            </a:r>
          </a:p>
          <a:p>
            <a:pPr marL="641350" lvl="1" indent="-355600">
              <a:lnSpc>
                <a:spcPct val="120000"/>
              </a:lnSpc>
              <a:buFont typeface="+mj-lt"/>
              <a:buAutoNum type="arabicPeriod"/>
            </a:pPr>
            <a:r>
              <a:rPr lang="en-US" sz="2500" dirty="0"/>
              <a:t>Accelerate public procurement </a:t>
            </a:r>
            <a:r>
              <a:rPr lang="en-US" sz="2500" dirty="0" smtClean="0"/>
              <a:t>programs</a:t>
            </a:r>
            <a:r>
              <a:rPr lang="en-US" sz="2500" dirty="0" smtClean="0"/>
              <a:t> </a:t>
            </a:r>
            <a:r>
              <a:rPr lang="en-US" sz="2500" dirty="0"/>
              <a:t>(buses and municipal vehicles)</a:t>
            </a:r>
          </a:p>
          <a:p>
            <a:pPr marL="641350" lvl="1" indent="-355600">
              <a:lnSpc>
                <a:spcPct val="120000"/>
              </a:lnSpc>
              <a:buFont typeface="+mj-lt"/>
              <a:buAutoNum type="arabicPeriod"/>
            </a:pPr>
            <a:r>
              <a:rPr lang="en-US" sz="2500" dirty="0"/>
              <a:t>Promote fiscal/financial incentives at time of vehicle purchase (tax exemption, purchase incentives, registration fee exemption)</a:t>
            </a:r>
          </a:p>
          <a:p>
            <a:pPr marL="641350" lvl="1" indent="-355600">
              <a:lnSpc>
                <a:spcPct val="120000"/>
              </a:lnSpc>
              <a:buFont typeface="+mj-lt"/>
              <a:buAutoNum type="arabicPeriod"/>
            </a:pPr>
            <a:r>
              <a:rPr lang="en-US" sz="2500" dirty="0"/>
              <a:t>Implement taxes that reflect CO2 content (cap and </a:t>
            </a:r>
            <a:r>
              <a:rPr lang="en-US" sz="2500" dirty="0" smtClean="0"/>
              <a:t>invest</a:t>
            </a:r>
            <a:r>
              <a:rPr lang="en-US" sz="2500" dirty="0" smtClean="0"/>
              <a:t>, </a:t>
            </a:r>
            <a:r>
              <a:rPr lang="en-US" sz="2500" dirty="0"/>
              <a:t>carbon tax, </a:t>
            </a:r>
            <a:r>
              <a:rPr lang="en-US" sz="2500" dirty="0" smtClean="0"/>
              <a:t>or high-emissions-vehicle </a:t>
            </a:r>
            <a:r>
              <a:rPr lang="en-US" sz="2500" dirty="0"/>
              <a:t>tax)</a:t>
            </a:r>
          </a:p>
          <a:p>
            <a:pPr marL="641350" lvl="1" indent="-355600">
              <a:lnSpc>
                <a:spcPct val="120000"/>
              </a:lnSpc>
              <a:buFont typeface="+mj-lt"/>
              <a:buAutoNum type="arabicPeriod"/>
            </a:pPr>
            <a:r>
              <a:rPr lang="en-US" sz="2500" dirty="0"/>
              <a:t>Initiate complementary measures to enhance value proposition (preferential parking rates, toll exemptions, etc.)</a:t>
            </a:r>
          </a:p>
          <a:p>
            <a:pPr marL="641350" lvl="1" indent="-355600">
              <a:lnSpc>
                <a:spcPct val="120000"/>
              </a:lnSpc>
              <a:buFont typeface="+mj-lt"/>
              <a:buAutoNum type="arabicPeriod"/>
            </a:pPr>
            <a:r>
              <a:rPr lang="en-US" sz="2500" dirty="0"/>
              <a:t>Apply technology-neutral regulations on tailpipe CO2 emissions</a:t>
            </a:r>
          </a:p>
          <a:p>
            <a:pPr marL="641350" lvl="1" indent="-355600">
              <a:lnSpc>
                <a:spcPct val="120000"/>
              </a:lnSpc>
              <a:buFont typeface="+mj-lt"/>
              <a:buAutoNum type="arabicPeriod"/>
            </a:pPr>
            <a:r>
              <a:rPr lang="en-US" sz="2500" dirty="0"/>
              <a:t>Mandate requirement that automakers to sell minimum share of ZEV</a:t>
            </a:r>
          </a:p>
        </p:txBody>
      </p:sp>
      <p:sp>
        <p:nvSpPr>
          <p:cNvPr id="3" name="Rectangle 2">
            <a:extLst>
              <a:ext uri="{FF2B5EF4-FFF2-40B4-BE49-F238E27FC236}">
                <a16:creationId xmlns:a16="http://schemas.microsoft.com/office/drawing/2014/main" xmlns="" id="{37FD83A3-4FA1-3044-AB7E-608382158CFD}"/>
              </a:ext>
            </a:extLst>
          </p:cNvPr>
          <p:cNvSpPr/>
          <p:nvPr/>
        </p:nvSpPr>
        <p:spPr>
          <a:xfrm>
            <a:off x="6163359" y="2418302"/>
            <a:ext cx="5393131" cy="3614387"/>
          </a:xfrm>
          <a:prstGeom prst="rect">
            <a:avLst/>
          </a:prstGeom>
        </p:spPr>
        <p:txBody>
          <a:bodyPr wrap="square">
            <a:spAutoFit/>
          </a:bodyPr>
          <a:lstStyle/>
          <a:p>
            <a:pPr>
              <a:lnSpc>
                <a:spcPct val="120000"/>
              </a:lnSpc>
            </a:pPr>
            <a:r>
              <a:rPr lang="en-US" b="1" dirty="0">
                <a:latin typeface="Verdana" panose="020B0604030504040204" pitchFamily="34" charset="0"/>
                <a:ea typeface="Verdana" panose="020B0604030504040204" pitchFamily="34" charset="0"/>
                <a:cs typeface="Verdana" panose="020B0604030504040204" pitchFamily="34" charset="0"/>
              </a:rPr>
              <a:t>Charging Station Infrastructure</a:t>
            </a:r>
          </a:p>
          <a:p>
            <a:pPr marL="573088" lvl="1" indent="-341313">
              <a:lnSpc>
                <a:spcPct val="120000"/>
              </a:lnSpc>
              <a:buFont typeface="+mj-lt"/>
              <a:buAutoNum type="arabicPeriod"/>
            </a:pPr>
            <a:r>
              <a:rPr lang="en-US" sz="1200" dirty="0">
                <a:latin typeface="Verdana" panose="020B0604030504040204" pitchFamily="34" charset="0"/>
                <a:ea typeface="Verdana" panose="020B0604030504040204" pitchFamily="34" charset="0"/>
                <a:cs typeface="Verdana" panose="020B0604030504040204" pitchFamily="34" charset="0"/>
              </a:rPr>
              <a:t>Rapidly expand publicly accessible stations, with focus on fast charging</a:t>
            </a:r>
          </a:p>
          <a:p>
            <a:pPr marL="573088" lvl="1" indent="-341313">
              <a:lnSpc>
                <a:spcPct val="120000"/>
              </a:lnSpc>
              <a:buFont typeface="+mj-lt"/>
              <a:buAutoNum type="arabicPeriod"/>
            </a:pPr>
            <a:r>
              <a:rPr lang="en-US" sz="1200" dirty="0">
                <a:latin typeface="Verdana" panose="020B0604030504040204" pitchFamily="34" charset="0"/>
                <a:ea typeface="Verdana" panose="020B0604030504040204" pitchFamily="34" charset="0"/>
                <a:cs typeface="Verdana" panose="020B0604030504040204" pitchFamily="34" charset="0"/>
              </a:rPr>
              <a:t>Allow non-utility stakeholders to enter charging services market</a:t>
            </a:r>
          </a:p>
          <a:p>
            <a:pPr marL="573088" lvl="1" indent="-341313">
              <a:lnSpc>
                <a:spcPct val="120000"/>
              </a:lnSpc>
              <a:buFont typeface="+mj-lt"/>
              <a:buAutoNum type="arabicPeriod"/>
            </a:pPr>
            <a:r>
              <a:rPr lang="en-US" sz="1200" dirty="0">
                <a:latin typeface="Verdana" panose="020B0604030504040204" pitchFamily="34" charset="0"/>
                <a:ea typeface="Verdana" panose="020B0604030504040204" pitchFamily="34" charset="0"/>
                <a:cs typeface="Verdana" panose="020B0604030504040204" pitchFamily="34" charset="0"/>
              </a:rPr>
              <a:t>Increase supply of variable renewable energy</a:t>
            </a:r>
          </a:p>
          <a:p>
            <a:pPr marL="573088" lvl="1" indent="-341313">
              <a:lnSpc>
                <a:spcPct val="120000"/>
              </a:lnSpc>
              <a:buFont typeface="+mj-lt"/>
              <a:buAutoNum type="arabicPeriod"/>
            </a:pPr>
            <a:r>
              <a:rPr lang="en-US" sz="1200" dirty="0">
                <a:latin typeface="Verdana" panose="020B0604030504040204" pitchFamily="34" charset="0"/>
                <a:ea typeface="Verdana" panose="020B0604030504040204" pitchFamily="34" charset="0"/>
                <a:cs typeface="Verdana" panose="020B0604030504040204" pitchFamily="34" charset="0"/>
              </a:rPr>
              <a:t>Mandate EV-readiness for new or renovated buildings</a:t>
            </a:r>
          </a:p>
          <a:p>
            <a:pPr marL="573088" indent="-341313">
              <a:lnSpc>
                <a:spcPct val="120000"/>
              </a:lnSpc>
            </a:pPr>
            <a:r>
              <a:rPr lang="en-US" b="1" dirty="0">
                <a:latin typeface="Verdana" panose="020B0604030504040204" pitchFamily="34" charset="0"/>
                <a:ea typeface="Verdana" panose="020B0604030504040204" pitchFamily="34" charset="0"/>
                <a:cs typeface="Verdana" panose="020B0604030504040204" pitchFamily="34" charset="0"/>
              </a:rPr>
              <a:t>Longer Term Issues</a:t>
            </a:r>
          </a:p>
          <a:p>
            <a:pPr marL="573088" lvl="1" indent="-341313">
              <a:lnSpc>
                <a:spcPct val="120000"/>
              </a:lnSpc>
              <a:buFont typeface="+mj-lt"/>
              <a:buAutoNum type="arabicPeriod"/>
            </a:pPr>
            <a:r>
              <a:rPr lang="en-US" sz="1200" dirty="0">
                <a:latin typeface="Verdana" panose="020B0604030504040204" pitchFamily="34" charset="0"/>
                <a:ea typeface="Verdana" panose="020B0604030504040204" pitchFamily="34" charset="0"/>
                <a:cs typeface="Verdana" panose="020B0604030504040204" pitchFamily="34" charset="0"/>
              </a:rPr>
              <a:t>Foregone revenues from fuel taxation will call for alternative tax approaches </a:t>
            </a:r>
          </a:p>
          <a:p>
            <a:pPr marL="573088" lvl="1" indent="-341313">
              <a:lnSpc>
                <a:spcPct val="120000"/>
              </a:lnSpc>
              <a:buFont typeface="+mj-lt"/>
              <a:buAutoNum type="arabicPeriod"/>
            </a:pPr>
            <a:r>
              <a:rPr lang="en-US" sz="1200" dirty="0">
                <a:latin typeface="Verdana" panose="020B0604030504040204" pitchFamily="34" charset="0"/>
                <a:ea typeface="Verdana" panose="020B0604030504040204" pitchFamily="34" charset="0"/>
                <a:cs typeface="Verdana" panose="020B0604030504040204" pitchFamily="34" charset="0"/>
              </a:rPr>
              <a:t>Taxation based on vehicle activity (e.g. distance-based pricing) is well-suited to maintain transportation infrastructure and to give a price to GHG pollutants based on impact on health, environment, and reduced traffic congestion</a:t>
            </a:r>
          </a:p>
        </p:txBody>
      </p:sp>
      <p:sp>
        <p:nvSpPr>
          <p:cNvPr id="5" name="Rectangle 4">
            <a:extLst>
              <a:ext uri="{FF2B5EF4-FFF2-40B4-BE49-F238E27FC236}">
                <a16:creationId xmlns:a16="http://schemas.microsoft.com/office/drawing/2014/main" xmlns="" id="{E39FA6A9-2C70-874F-942A-B1D8515BC606}"/>
              </a:ext>
            </a:extLst>
          </p:cNvPr>
          <p:cNvSpPr/>
          <p:nvPr/>
        </p:nvSpPr>
        <p:spPr>
          <a:xfrm>
            <a:off x="635510" y="1661874"/>
            <a:ext cx="4681090" cy="554575"/>
          </a:xfrm>
          <a:prstGeom prst="rect">
            <a:avLst/>
          </a:prstGeom>
        </p:spPr>
        <p:txBody>
          <a:bodyPr wrap="none">
            <a:spAutoFit/>
          </a:bodyPr>
          <a:lstStyle/>
          <a:p>
            <a:pPr>
              <a:lnSpc>
                <a:spcPct val="120000"/>
              </a:lnSpc>
            </a:pPr>
            <a:r>
              <a:rPr lang="en-US" sz="2800" b="1">
                <a:latin typeface="Verdana" panose="020B0604030504040204" pitchFamily="34" charset="0"/>
                <a:ea typeface="Verdana" panose="020B0604030504040204" pitchFamily="34" charset="0"/>
                <a:cs typeface="Verdana" panose="020B0604030504040204" pitchFamily="34" charset="0"/>
              </a:rPr>
              <a:t>Most effective policies</a:t>
            </a:r>
          </a:p>
        </p:txBody>
      </p:sp>
      <p:sp>
        <p:nvSpPr>
          <p:cNvPr id="6" name="Rectangle 5">
            <a:extLst>
              <a:ext uri="{FF2B5EF4-FFF2-40B4-BE49-F238E27FC236}">
                <a16:creationId xmlns:a16="http://schemas.microsoft.com/office/drawing/2014/main" xmlns="" id="{997B5F28-77C3-CF42-860D-F3DAFD06CF12}"/>
              </a:ext>
            </a:extLst>
          </p:cNvPr>
          <p:cNvSpPr/>
          <p:nvPr/>
        </p:nvSpPr>
        <p:spPr>
          <a:xfrm>
            <a:off x="3127710" y="6253439"/>
            <a:ext cx="4717381" cy="369332"/>
          </a:xfrm>
          <a:prstGeom prst="rect">
            <a:avLst/>
          </a:prstGeom>
        </p:spPr>
        <p:txBody>
          <a:bodyPr wrap="none">
            <a:spAutoFit/>
          </a:bodyPr>
          <a:lstStyle/>
          <a:p>
            <a:pPr algn="r"/>
            <a:r>
              <a:rPr lang="en-US"/>
              <a:t>Source: Global EV Outlook 2018. OECD/IEA 2018</a:t>
            </a:r>
            <a:endParaRPr lang="en-US" sz="2000"/>
          </a:p>
        </p:txBody>
      </p:sp>
      <p:sp>
        <p:nvSpPr>
          <p:cNvPr id="8" name="TextBox 7">
            <a:extLst>
              <a:ext uri="{FF2B5EF4-FFF2-40B4-BE49-F238E27FC236}">
                <a16:creationId xmlns:a16="http://schemas.microsoft.com/office/drawing/2014/main" xmlns="" id="{D99E0D70-028C-7D47-9038-B7A48642FCD8}"/>
              </a:ext>
            </a:extLst>
          </p:cNvPr>
          <p:cNvSpPr txBox="1"/>
          <p:nvPr/>
        </p:nvSpPr>
        <p:spPr>
          <a:xfrm>
            <a:off x="181857" y="2348750"/>
            <a:ext cx="691148" cy="707886"/>
          </a:xfrm>
          <a:prstGeom prst="rect">
            <a:avLst/>
          </a:prstGeom>
          <a:solidFill>
            <a:schemeClr val="bg2"/>
          </a:solidFill>
        </p:spPr>
        <p:txBody>
          <a:bodyPr wrap="square" rtlCol="0">
            <a:spAutoFit/>
          </a:bodyPr>
          <a:lstStyle/>
          <a:p>
            <a:pPr algn="ctr"/>
            <a:r>
              <a:rPr lang="en-US" sz="4000">
                <a:solidFill>
                  <a:schemeClr val="bg1"/>
                </a:solidFill>
                <a:latin typeface="Arial Rounded MT Bold" panose="020F0704030504030204" pitchFamily="34" charset="77"/>
              </a:rPr>
              <a:t>1</a:t>
            </a:r>
            <a:endParaRPr lang="en-US" sz="4000">
              <a:solidFill>
                <a:schemeClr val="bg1"/>
              </a:solidFill>
            </a:endParaRPr>
          </a:p>
        </p:txBody>
      </p:sp>
      <p:sp>
        <p:nvSpPr>
          <p:cNvPr id="9" name="TextBox 8">
            <a:extLst>
              <a:ext uri="{FF2B5EF4-FFF2-40B4-BE49-F238E27FC236}">
                <a16:creationId xmlns:a16="http://schemas.microsoft.com/office/drawing/2014/main" xmlns="" id="{BFD3D29C-5EBB-8449-B2CE-0FE890451AA6}"/>
              </a:ext>
            </a:extLst>
          </p:cNvPr>
          <p:cNvSpPr txBox="1"/>
          <p:nvPr/>
        </p:nvSpPr>
        <p:spPr>
          <a:xfrm>
            <a:off x="5486399" y="2341922"/>
            <a:ext cx="691148" cy="707886"/>
          </a:xfrm>
          <a:prstGeom prst="rect">
            <a:avLst/>
          </a:prstGeom>
          <a:solidFill>
            <a:schemeClr val="bg2"/>
          </a:solidFill>
        </p:spPr>
        <p:txBody>
          <a:bodyPr wrap="square" rtlCol="0">
            <a:spAutoFit/>
          </a:bodyPr>
          <a:lstStyle/>
          <a:p>
            <a:pPr algn="ctr"/>
            <a:r>
              <a:rPr lang="en-US" sz="4000">
                <a:solidFill>
                  <a:schemeClr val="bg1"/>
                </a:solidFill>
                <a:latin typeface="Arial Rounded MT Bold" panose="020F0704030504030204" pitchFamily="34" charset="77"/>
              </a:rPr>
              <a:t>2</a:t>
            </a:r>
            <a:endParaRPr lang="en-US" sz="4000">
              <a:solidFill>
                <a:schemeClr val="bg1"/>
              </a:solidFill>
            </a:endParaRPr>
          </a:p>
        </p:txBody>
      </p:sp>
      <p:sp>
        <p:nvSpPr>
          <p:cNvPr id="10" name="TextBox 9">
            <a:extLst>
              <a:ext uri="{FF2B5EF4-FFF2-40B4-BE49-F238E27FC236}">
                <a16:creationId xmlns:a16="http://schemas.microsoft.com/office/drawing/2014/main" xmlns="" id="{B1DEA6DC-483E-344B-B64C-B366ED9DE5A3}"/>
              </a:ext>
            </a:extLst>
          </p:cNvPr>
          <p:cNvSpPr txBox="1"/>
          <p:nvPr/>
        </p:nvSpPr>
        <p:spPr>
          <a:xfrm>
            <a:off x="5541027" y="4187305"/>
            <a:ext cx="691148" cy="707886"/>
          </a:xfrm>
          <a:prstGeom prst="rect">
            <a:avLst/>
          </a:prstGeom>
          <a:solidFill>
            <a:schemeClr val="bg2"/>
          </a:solidFill>
        </p:spPr>
        <p:txBody>
          <a:bodyPr wrap="square" rtlCol="0">
            <a:spAutoFit/>
          </a:bodyPr>
          <a:lstStyle/>
          <a:p>
            <a:pPr algn="ctr"/>
            <a:r>
              <a:rPr lang="en-US" sz="4000">
                <a:solidFill>
                  <a:schemeClr val="bg1"/>
                </a:solidFill>
                <a:latin typeface="Arial Rounded MT Bold" panose="020F0704030504030204" pitchFamily="34" charset="77"/>
              </a:rPr>
              <a:t>3</a:t>
            </a:r>
            <a:endParaRPr lang="en-US" sz="4000">
              <a:solidFill>
                <a:schemeClr val="bg1"/>
              </a:solidFill>
            </a:endParaRPr>
          </a:p>
        </p:txBody>
      </p:sp>
    </p:spTree>
    <p:extLst>
      <p:ext uri="{BB962C8B-B14F-4D97-AF65-F5344CB8AC3E}">
        <p14:creationId xmlns:p14="http://schemas.microsoft.com/office/powerpoint/2010/main" val="31849330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A6BA85-5E52-FB44-A993-7DF194901606}"/>
              </a:ext>
            </a:extLst>
          </p:cNvPr>
          <p:cNvSpPr>
            <a:spLocks noGrp="1"/>
          </p:cNvSpPr>
          <p:nvPr>
            <p:ph type="title"/>
          </p:nvPr>
        </p:nvSpPr>
        <p:spPr/>
        <p:txBody>
          <a:bodyPr/>
          <a:lstStyle/>
          <a:p>
            <a:r>
              <a:rPr lang="en-US"/>
              <a:t>Global Overview - Charging</a:t>
            </a:r>
          </a:p>
        </p:txBody>
      </p:sp>
      <p:sp>
        <p:nvSpPr>
          <p:cNvPr id="3" name="Content Placeholder 2">
            <a:extLst>
              <a:ext uri="{FF2B5EF4-FFF2-40B4-BE49-F238E27FC236}">
                <a16:creationId xmlns:a16="http://schemas.microsoft.com/office/drawing/2014/main" xmlns="" id="{92DB52AE-1EF5-6746-9517-B2580B2292D1}"/>
              </a:ext>
            </a:extLst>
          </p:cNvPr>
          <p:cNvSpPr>
            <a:spLocks noGrp="1"/>
          </p:cNvSpPr>
          <p:nvPr>
            <p:ph idx="1"/>
          </p:nvPr>
        </p:nvSpPr>
        <p:spPr>
          <a:xfrm>
            <a:off x="7694930" y="1381759"/>
            <a:ext cx="4497070" cy="5496877"/>
          </a:xfrm>
          <a:solidFill>
            <a:schemeClr val="accent6">
              <a:lumMod val="60000"/>
              <a:lumOff val="40000"/>
            </a:schemeClr>
          </a:solidFill>
        </p:spPr>
        <p:txBody>
          <a:bodyPr>
            <a:normAutofit/>
          </a:bodyPr>
          <a:lstStyle/>
          <a:p>
            <a:pPr marL="0" indent="0" algn="ctr">
              <a:buNone/>
            </a:pPr>
            <a:endParaRPr lang="en-US" sz="1000"/>
          </a:p>
          <a:p>
            <a:pPr marL="0" indent="0" algn="ctr">
              <a:buNone/>
            </a:pPr>
            <a:r>
              <a:rPr lang="en-US" sz="2400" b="1"/>
              <a:t>2018 Charging</a:t>
            </a:r>
          </a:p>
          <a:p>
            <a:pPr marL="0" indent="0">
              <a:lnSpc>
                <a:spcPct val="120000"/>
              </a:lnSpc>
              <a:buNone/>
            </a:pPr>
            <a:endParaRPr lang="en-US" sz="800"/>
          </a:p>
          <a:p>
            <a:pPr marL="0" indent="0">
              <a:lnSpc>
                <a:spcPct val="120000"/>
              </a:lnSpc>
              <a:buNone/>
            </a:pPr>
            <a:r>
              <a:rPr lang="en-US" sz="2000"/>
              <a:t>  Total Public Charging Stations </a:t>
            </a:r>
          </a:p>
          <a:p>
            <a:pPr lvl="1">
              <a:lnSpc>
                <a:spcPct val="120000"/>
              </a:lnSpc>
            </a:pPr>
            <a:r>
              <a:rPr lang="en-US" sz="1600"/>
              <a:t>China = 330,000</a:t>
            </a:r>
          </a:p>
          <a:p>
            <a:pPr lvl="1">
              <a:lnSpc>
                <a:spcPct val="120000"/>
              </a:lnSpc>
            </a:pPr>
            <a:r>
              <a:rPr lang="en-US" sz="1600"/>
              <a:t>Norway = 100,000</a:t>
            </a:r>
          </a:p>
          <a:p>
            <a:pPr lvl="1">
              <a:lnSpc>
                <a:spcPct val="120000"/>
              </a:lnSpc>
            </a:pPr>
            <a:r>
              <a:rPr lang="en-US" sz="1600"/>
              <a:t>US = 67,500</a:t>
            </a:r>
          </a:p>
          <a:p>
            <a:pPr marL="0" indent="0">
              <a:lnSpc>
                <a:spcPct val="120000"/>
              </a:lnSpc>
              <a:buNone/>
            </a:pPr>
            <a:r>
              <a:rPr lang="en-US" sz="2000"/>
              <a:t>  Growth Rate</a:t>
            </a:r>
          </a:p>
          <a:p>
            <a:pPr lvl="1">
              <a:lnSpc>
                <a:spcPct val="120000"/>
              </a:lnSpc>
            </a:pPr>
            <a:r>
              <a:rPr lang="en-US" sz="1600"/>
              <a:t>China = 43% over 2017</a:t>
            </a:r>
          </a:p>
          <a:p>
            <a:pPr lvl="1">
              <a:lnSpc>
                <a:spcPct val="120000"/>
              </a:lnSpc>
            </a:pPr>
            <a:r>
              <a:rPr lang="en-US" sz="1600"/>
              <a:t>US = 33% over 2017</a:t>
            </a:r>
          </a:p>
          <a:p>
            <a:pPr marL="0" indent="0">
              <a:lnSpc>
                <a:spcPct val="120000"/>
              </a:lnSpc>
              <a:buNone/>
            </a:pPr>
            <a:r>
              <a:rPr lang="en-US" sz="2000"/>
              <a:t>  Share DC Fast Charging</a:t>
            </a:r>
          </a:p>
          <a:p>
            <a:pPr lvl="1">
              <a:lnSpc>
                <a:spcPct val="120000"/>
              </a:lnSpc>
            </a:pPr>
            <a:r>
              <a:rPr lang="en-US" sz="1600"/>
              <a:t>China = 36% from 24% in 2017</a:t>
            </a:r>
          </a:p>
          <a:p>
            <a:pPr lvl="1">
              <a:lnSpc>
                <a:spcPct val="120000"/>
              </a:lnSpc>
            </a:pPr>
            <a:r>
              <a:rPr lang="en-US" sz="1600"/>
              <a:t>US = 14% from 11% in 2017</a:t>
            </a:r>
          </a:p>
          <a:p>
            <a:pPr lvl="1"/>
            <a:endParaRPr lang="en-US" sz="1600"/>
          </a:p>
        </p:txBody>
      </p:sp>
      <p:sp>
        <p:nvSpPr>
          <p:cNvPr id="4" name="Slide Number Placeholder 3">
            <a:extLst>
              <a:ext uri="{FF2B5EF4-FFF2-40B4-BE49-F238E27FC236}">
                <a16:creationId xmlns:a16="http://schemas.microsoft.com/office/drawing/2014/main" xmlns="" id="{DA0EEBC0-0AF1-A847-983F-CD81D68CBBAB}"/>
              </a:ext>
            </a:extLst>
          </p:cNvPr>
          <p:cNvSpPr>
            <a:spLocks noGrp="1"/>
          </p:cNvSpPr>
          <p:nvPr>
            <p:ph type="sldNum" sz="quarter" idx="10"/>
          </p:nvPr>
        </p:nvSpPr>
        <p:spPr/>
        <p:txBody>
          <a:bodyPr/>
          <a:lstStyle/>
          <a:p>
            <a:fld id="{21F9DCCC-A49A-E045-B4F4-7C6903B0EA14}" type="slidenum">
              <a:rPr lang="en-US" smtClean="0"/>
              <a:t>57</a:t>
            </a:fld>
            <a:endParaRPr lang="en-US"/>
          </a:p>
        </p:txBody>
      </p:sp>
      <p:pic>
        <p:nvPicPr>
          <p:cNvPr id="6" name="Picture 5">
            <a:extLst>
              <a:ext uri="{FF2B5EF4-FFF2-40B4-BE49-F238E27FC236}">
                <a16:creationId xmlns:a16="http://schemas.microsoft.com/office/drawing/2014/main" xmlns="" id="{49DBD6EA-2E84-4940-AE2A-F910617DBF3B}"/>
              </a:ext>
            </a:extLst>
          </p:cNvPr>
          <p:cNvPicPr/>
          <p:nvPr/>
        </p:nvPicPr>
        <p:blipFill>
          <a:blip r:embed="rId3">
            <a:extLst>
              <a:ext uri="{28A0092B-C50C-407E-A947-70E740481C1C}">
                <a14:useLocalDpi xmlns:a14="http://schemas.microsoft.com/office/drawing/2010/main" val="0"/>
              </a:ext>
            </a:extLst>
          </a:blip>
          <a:stretch>
            <a:fillRect/>
          </a:stretch>
        </p:blipFill>
        <p:spPr>
          <a:xfrm>
            <a:off x="243840" y="2347594"/>
            <a:ext cx="7172960" cy="3585846"/>
          </a:xfrm>
          <a:prstGeom prst="rect">
            <a:avLst/>
          </a:prstGeom>
        </p:spPr>
      </p:pic>
    </p:spTree>
    <p:extLst>
      <p:ext uri="{BB962C8B-B14F-4D97-AF65-F5344CB8AC3E}">
        <p14:creationId xmlns:p14="http://schemas.microsoft.com/office/powerpoint/2010/main" val="2794030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3A135E-5777-BF49-B686-0BE723679FF4}"/>
              </a:ext>
            </a:extLst>
          </p:cNvPr>
          <p:cNvSpPr>
            <a:spLocks noGrp="1"/>
          </p:cNvSpPr>
          <p:nvPr>
            <p:ph type="title"/>
          </p:nvPr>
        </p:nvSpPr>
        <p:spPr/>
        <p:txBody>
          <a:bodyPr/>
          <a:lstStyle/>
          <a:p>
            <a:r>
              <a:rPr lang="en-US"/>
              <a:t>California Example – Targeted Policies</a:t>
            </a:r>
          </a:p>
        </p:txBody>
      </p:sp>
      <p:sp>
        <p:nvSpPr>
          <p:cNvPr id="4" name="Slide Number Placeholder 3">
            <a:extLst>
              <a:ext uri="{FF2B5EF4-FFF2-40B4-BE49-F238E27FC236}">
                <a16:creationId xmlns:a16="http://schemas.microsoft.com/office/drawing/2014/main" xmlns="" id="{583A944B-F8D2-AF4C-BB6D-064E72D0F0F1}"/>
              </a:ext>
            </a:extLst>
          </p:cNvPr>
          <p:cNvSpPr>
            <a:spLocks noGrp="1"/>
          </p:cNvSpPr>
          <p:nvPr>
            <p:ph type="sldNum" sz="quarter" idx="10"/>
          </p:nvPr>
        </p:nvSpPr>
        <p:spPr/>
        <p:txBody>
          <a:bodyPr/>
          <a:lstStyle/>
          <a:p>
            <a:fld id="{21F9DCCC-A49A-E045-B4F4-7C6903B0EA14}" type="slidenum">
              <a:rPr lang="en-US" smtClean="0"/>
              <a:t>58</a:t>
            </a:fld>
            <a:endParaRPr lang="en-US"/>
          </a:p>
        </p:txBody>
      </p:sp>
      <p:sp>
        <p:nvSpPr>
          <p:cNvPr id="5" name="TextBox 4">
            <a:extLst>
              <a:ext uri="{FF2B5EF4-FFF2-40B4-BE49-F238E27FC236}">
                <a16:creationId xmlns:a16="http://schemas.microsoft.com/office/drawing/2014/main" xmlns="" id="{F492771C-1079-8647-A730-212C414B1CD2}"/>
              </a:ext>
            </a:extLst>
          </p:cNvPr>
          <p:cNvSpPr txBox="1"/>
          <p:nvPr/>
        </p:nvSpPr>
        <p:spPr>
          <a:xfrm>
            <a:off x="436728" y="1437582"/>
            <a:ext cx="9403080" cy="523220"/>
          </a:xfrm>
          <a:prstGeom prst="rect">
            <a:avLst/>
          </a:prstGeom>
          <a:noFill/>
        </p:spPr>
        <p:txBody>
          <a:bodyPr wrap="square" rtlCol="0">
            <a:spAutoFit/>
          </a:bodyPr>
          <a:lstStyle/>
          <a:p>
            <a:r>
              <a:rPr lang="en-US" sz="2800" b="1">
                <a:latin typeface="Verdana" panose="020B0604030504040204" pitchFamily="34" charset="0"/>
                <a:ea typeface="Verdana" panose="020B0604030504040204" pitchFamily="34" charset="0"/>
                <a:cs typeface="Verdana" panose="020B0604030504040204" pitchFamily="34" charset="0"/>
              </a:rPr>
              <a:t>Sliding-scale EV purchase incentives</a:t>
            </a:r>
          </a:p>
        </p:txBody>
      </p:sp>
      <p:pic>
        <p:nvPicPr>
          <p:cNvPr id="7" name="Picture 6" descr="A screenshot of a cell phone&#10;&#10;Description automatically generated">
            <a:extLst>
              <a:ext uri="{FF2B5EF4-FFF2-40B4-BE49-F238E27FC236}">
                <a16:creationId xmlns:a16="http://schemas.microsoft.com/office/drawing/2014/main" xmlns="" id="{E300646A-CED4-2945-A815-ABD9F25580C3}"/>
              </a:ext>
            </a:extLst>
          </p:cNvPr>
          <p:cNvPicPr>
            <a:picLocks noChangeAspect="1"/>
          </p:cNvPicPr>
          <p:nvPr/>
        </p:nvPicPr>
        <p:blipFill>
          <a:blip r:embed="rId3"/>
          <a:stretch>
            <a:fillRect/>
          </a:stretch>
        </p:blipFill>
        <p:spPr>
          <a:xfrm>
            <a:off x="3652672" y="2281357"/>
            <a:ext cx="8102600" cy="3911600"/>
          </a:xfrm>
          <a:prstGeom prst="rect">
            <a:avLst/>
          </a:prstGeom>
        </p:spPr>
      </p:pic>
      <p:sp>
        <p:nvSpPr>
          <p:cNvPr id="10" name="Content Placeholder 9">
            <a:extLst>
              <a:ext uri="{FF2B5EF4-FFF2-40B4-BE49-F238E27FC236}">
                <a16:creationId xmlns:a16="http://schemas.microsoft.com/office/drawing/2014/main" xmlns="" id="{3968C583-144F-3A42-9352-D27EE5435525}"/>
              </a:ext>
            </a:extLst>
          </p:cNvPr>
          <p:cNvSpPr>
            <a:spLocks noGrp="1"/>
          </p:cNvSpPr>
          <p:nvPr>
            <p:ph idx="1"/>
          </p:nvPr>
        </p:nvSpPr>
        <p:spPr>
          <a:xfrm>
            <a:off x="436728" y="2325602"/>
            <a:ext cx="2644402" cy="3647575"/>
          </a:xfrm>
        </p:spPr>
        <p:txBody>
          <a:bodyPr>
            <a:normAutofit fontScale="92500"/>
          </a:bodyPr>
          <a:lstStyle/>
          <a:p>
            <a:pPr marL="0" indent="0">
              <a:lnSpc>
                <a:spcPct val="110000"/>
              </a:lnSpc>
              <a:buNone/>
            </a:pPr>
            <a:r>
              <a:rPr lang="en-US" sz="1800"/>
              <a:t>CA Clean Vehicle Rebate Project (CVRP)</a:t>
            </a:r>
          </a:p>
          <a:p>
            <a:pPr>
              <a:lnSpc>
                <a:spcPct val="110000"/>
              </a:lnSpc>
            </a:pPr>
            <a:r>
              <a:rPr lang="en-US" sz="1800"/>
              <a:t>Since 2010 &gt;319,000 rebates</a:t>
            </a:r>
          </a:p>
          <a:p>
            <a:pPr>
              <a:lnSpc>
                <a:spcPct val="110000"/>
              </a:lnSpc>
            </a:pPr>
            <a:r>
              <a:rPr lang="en-US" sz="1800"/>
              <a:t>EVs/PHEVs account for 98% of rebates</a:t>
            </a:r>
          </a:p>
          <a:p>
            <a:pPr>
              <a:lnSpc>
                <a:spcPct val="110000"/>
              </a:lnSpc>
            </a:pPr>
            <a:r>
              <a:rPr lang="en-US" sz="1800"/>
              <a:t>“Lower income consumers” &lt;300% federal income poverty level</a:t>
            </a:r>
          </a:p>
        </p:txBody>
      </p:sp>
      <p:sp>
        <p:nvSpPr>
          <p:cNvPr id="11" name="Rectangle 10">
            <a:extLst>
              <a:ext uri="{FF2B5EF4-FFF2-40B4-BE49-F238E27FC236}">
                <a16:creationId xmlns:a16="http://schemas.microsoft.com/office/drawing/2014/main" xmlns="" id="{F8A52440-AC91-C249-A881-0CC79F58D5CC}"/>
              </a:ext>
            </a:extLst>
          </p:cNvPr>
          <p:cNvSpPr/>
          <p:nvPr/>
        </p:nvSpPr>
        <p:spPr>
          <a:xfrm>
            <a:off x="5608320" y="6230124"/>
            <a:ext cx="6096000" cy="246221"/>
          </a:xfrm>
          <a:prstGeom prst="rect">
            <a:avLst/>
          </a:prstGeom>
        </p:spPr>
        <p:txBody>
          <a:bodyPr>
            <a:spAutoFit/>
          </a:bodyPr>
          <a:lstStyle/>
          <a:p>
            <a:pPr algn="r"/>
            <a:r>
              <a:rPr lang="en-US" sz="1000">
                <a:latin typeface="Verdana" panose="020B0604030504040204" pitchFamily="34" charset="0"/>
                <a:ea typeface="Verdana" panose="020B0604030504040204" pitchFamily="34" charset="0"/>
                <a:cs typeface="Verdana" panose="020B0604030504040204" pitchFamily="34" charset="0"/>
              </a:rPr>
              <a:t>SOURCE: California Clean Vehicle Rebate Program Fact Sheet Nov 2018 </a:t>
            </a:r>
          </a:p>
        </p:txBody>
      </p:sp>
      <p:sp>
        <p:nvSpPr>
          <p:cNvPr id="12" name="TextBox 11">
            <a:extLst>
              <a:ext uri="{FF2B5EF4-FFF2-40B4-BE49-F238E27FC236}">
                <a16:creationId xmlns:a16="http://schemas.microsoft.com/office/drawing/2014/main" xmlns="" id="{153F46AE-B702-F744-966B-12D3EAC3097B}"/>
              </a:ext>
            </a:extLst>
          </p:cNvPr>
          <p:cNvSpPr txBox="1"/>
          <p:nvPr/>
        </p:nvSpPr>
        <p:spPr>
          <a:xfrm>
            <a:off x="3799953" y="2325602"/>
            <a:ext cx="2296047" cy="338554"/>
          </a:xfrm>
          <a:prstGeom prst="rect">
            <a:avLst/>
          </a:prstGeom>
          <a:noFill/>
        </p:spPr>
        <p:txBody>
          <a:bodyPr wrap="square" rtlCol="0">
            <a:spAutoFit/>
          </a:bodyPr>
          <a:lstStyle/>
          <a:p>
            <a:pPr algn="ctr"/>
            <a:r>
              <a:rPr lang="en-US" sz="1600">
                <a:solidFill>
                  <a:schemeClr val="bg1"/>
                </a:solidFill>
              </a:rPr>
              <a:t>Rebates over time</a:t>
            </a:r>
          </a:p>
        </p:txBody>
      </p:sp>
    </p:spTree>
    <p:extLst>
      <p:ext uri="{BB962C8B-B14F-4D97-AF65-F5344CB8AC3E}">
        <p14:creationId xmlns:p14="http://schemas.microsoft.com/office/powerpoint/2010/main" val="28091492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3A135E-5777-BF49-B686-0BE723679FF4}"/>
              </a:ext>
            </a:extLst>
          </p:cNvPr>
          <p:cNvSpPr>
            <a:spLocks noGrp="1"/>
          </p:cNvSpPr>
          <p:nvPr>
            <p:ph type="title"/>
          </p:nvPr>
        </p:nvSpPr>
        <p:spPr/>
        <p:txBody>
          <a:bodyPr/>
          <a:lstStyle/>
          <a:p>
            <a:r>
              <a:rPr lang="en-US"/>
              <a:t>Norway – Policy Effectiveness</a:t>
            </a:r>
          </a:p>
        </p:txBody>
      </p:sp>
      <p:sp>
        <p:nvSpPr>
          <p:cNvPr id="4" name="Slide Number Placeholder 3">
            <a:extLst>
              <a:ext uri="{FF2B5EF4-FFF2-40B4-BE49-F238E27FC236}">
                <a16:creationId xmlns:a16="http://schemas.microsoft.com/office/drawing/2014/main" xmlns="" id="{583A944B-F8D2-AF4C-BB6D-064E72D0F0F1}"/>
              </a:ext>
            </a:extLst>
          </p:cNvPr>
          <p:cNvSpPr>
            <a:spLocks noGrp="1"/>
          </p:cNvSpPr>
          <p:nvPr>
            <p:ph type="sldNum" sz="quarter" idx="10"/>
          </p:nvPr>
        </p:nvSpPr>
        <p:spPr/>
        <p:txBody>
          <a:bodyPr/>
          <a:lstStyle/>
          <a:p>
            <a:fld id="{21F9DCCC-A49A-E045-B4F4-7C6903B0EA14}" type="slidenum">
              <a:rPr lang="en-US" smtClean="0"/>
              <a:t>59</a:t>
            </a:fld>
            <a:endParaRPr lang="en-US"/>
          </a:p>
        </p:txBody>
      </p:sp>
      <p:sp>
        <p:nvSpPr>
          <p:cNvPr id="5" name="TextBox 4">
            <a:extLst>
              <a:ext uri="{FF2B5EF4-FFF2-40B4-BE49-F238E27FC236}">
                <a16:creationId xmlns:a16="http://schemas.microsoft.com/office/drawing/2014/main" xmlns="" id="{F492771C-1079-8647-A730-212C414B1CD2}"/>
              </a:ext>
            </a:extLst>
          </p:cNvPr>
          <p:cNvSpPr txBox="1"/>
          <p:nvPr/>
        </p:nvSpPr>
        <p:spPr>
          <a:xfrm>
            <a:off x="436728" y="1437582"/>
            <a:ext cx="9403080" cy="523220"/>
          </a:xfrm>
          <a:prstGeom prst="rect">
            <a:avLst/>
          </a:prstGeom>
          <a:noFill/>
        </p:spPr>
        <p:txBody>
          <a:bodyPr wrap="square" rtlCol="0">
            <a:spAutoFit/>
          </a:bodyPr>
          <a:lstStyle/>
          <a:p>
            <a:r>
              <a:rPr lang="en-US" sz="2800" b="1"/>
              <a:t>Most effective policies</a:t>
            </a:r>
          </a:p>
        </p:txBody>
      </p:sp>
      <p:pic>
        <p:nvPicPr>
          <p:cNvPr id="9" name="Picture 8">
            <a:extLst>
              <a:ext uri="{FF2B5EF4-FFF2-40B4-BE49-F238E27FC236}">
                <a16:creationId xmlns:a16="http://schemas.microsoft.com/office/drawing/2014/main" xmlns="" id="{6DC782FC-2563-F541-8740-F28D328BF9CF}"/>
              </a:ext>
            </a:extLst>
          </p:cNvPr>
          <p:cNvPicPr/>
          <p:nvPr/>
        </p:nvPicPr>
        <p:blipFill rotWithShape="1">
          <a:blip r:embed="rId3">
            <a:extLst>
              <a:ext uri="{28A0092B-C50C-407E-A947-70E740481C1C}">
                <a14:useLocalDpi xmlns:a14="http://schemas.microsoft.com/office/drawing/2010/main" val="0"/>
              </a:ext>
            </a:extLst>
          </a:blip>
          <a:srcRect t="7099" r="4036" b="8870"/>
          <a:stretch/>
        </p:blipFill>
        <p:spPr>
          <a:xfrm>
            <a:off x="4604085" y="1960802"/>
            <a:ext cx="7498588" cy="4653530"/>
          </a:xfrm>
          <a:prstGeom prst="rect">
            <a:avLst/>
          </a:prstGeom>
        </p:spPr>
      </p:pic>
      <p:sp>
        <p:nvSpPr>
          <p:cNvPr id="6" name="Content Placeholder 5">
            <a:extLst>
              <a:ext uri="{FF2B5EF4-FFF2-40B4-BE49-F238E27FC236}">
                <a16:creationId xmlns:a16="http://schemas.microsoft.com/office/drawing/2014/main" xmlns="" id="{D925DCAE-6F61-2C48-897E-C6AF411B32BB}"/>
              </a:ext>
            </a:extLst>
          </p:cNvPr>
          <p:cNvSpPr>
            <a:spLocks noGrp="1"/>
          </p:cNvSpPr>
          <p:nvPr>
            <p:ph idx="1"/>
          </p:nvPr>
        </p:nvSpPr>
        <p:spPr>
          <a:xfrm>
            <a:off x="436728" y="2092717"/>
            <a:ext cx="4342492" cy="4341949"/>
          </a:xfrm>
        </p:spPr>
        <p:txBody>
          <a:bodyPr>
            <a:normAutofit fontScale="92500" lnSpcReduction="20000"/>
          </a:bodyPr>
          <a:lstStyle/>
          <a:p>
            <a:pPr marL="0" indent="0">
              <a:lnSpc>
                <a:spcPct val="120000"/>
              </a:lnSpc>
              <a:buNone/>
            </a:pPr>
            <a:r>
              <a:rPr lang="en-US" sz="1600" dirty="0"/>
              <a:t>Make EVs cheaper than comparable conventional cars to purchase</a:t>
            </a:r>
          </a:p>
          <a:p>
            <a:pPr lvl="1">
              <a:lnSpc>
                <a:spcPct val="120000"/>
              </a:lnSpc>
              <a:buFont typeface="Wingdings" pitchFamily="2" charset="2"/>
              <a:buChar char="ü"/>
            </a:pPr>
            <a:r>
              <a:rPr lang="en-US" sz="1200" dirty="0"/>
              <a:t>Sales/import tax exemptions</a:t>
            </a:r>
          </a:p>
          <a:p>
            <a:pPr lvl="1">
              <a:lnSpc>
                <a:spcPct val="120000"/>
              </a:lnSpc>
              <a:buFont typeface="Wingdings" pitchFamily="2" charset="2"/>
              <a:buChar char="ü"/>
            </a:pPr>
            <a:r>
              <a:rPr lang="en-US" sz="1200" dirty="0"/>
              <a:t>Registration fee exemptions</a:t>
            </a:r>
          </a:p>
          <a:p>
            <a:pPr lvl="1">
              <a:lnSpc>
                <a:spcPct val="120000"/>
              </a:lnSpc>
              <a:buFont typeface="Wingdings" pitchFamily="2" charset="2"/>
              <a:buChar char="ü"/>
            </a:pPr>
            <a:r>
              <a:rPr lang="en-US" sz="1200" dirty="0"/>
              <a:t>Scrapping fee</a:t>
            </a:r>
          </a:p>
          <a:p>
            <a:pPr marL="0" indent="0">
              <a:lnSpc>
                <a:spcPct val="120000"/>
              </a:lnSpc>
              <a:buNone/>
            </a:pPr>
            <a:endParaRPr lang="en-US" sz="700" dirty="0"/>
          </a:p>
          <a:p>
            <a:pPr marL="0" indent="0">
              <a:lnSpc>
                <a:spcPct val="120000"/>
              </a:lnSpc>
              <a:buNone/>
            </a:pPr>
            <a:r>
              <a:rPr lang="en-US" sz="1600" dirty="0"/>
              <a:t>Make EVs cheaper to operate beyond the already favorable electric vs gas comparison</a:t>
            </a:r>
          </a:p>
          <a:p>
            <a:pPr lvl="1">
              <a:lnSpc>
                <a:spcPct val="120000"/>
              </a:lnSpc>
              <a:buFont typeface="Wingdings" pitchFamily="2" charset="2"/>
              <a:buChar char="ü"/>
            </a:pPr>
            <a:r>
              <a:rPr lang="en-US" sz="1200" dirty="0"/>
              <a:t>Bus Lane Access </a:t>
            </a:r>
          </a:p>
          <a:p>
            <a:pPr lvl="1">
              <a:lnSpc>
                <a:spcPct val="120000"/>
              </a:lnSpc>
              <a:buFont typeface="Wingdings" pitchFamily="2" charset="2"/>
              <a:buChar char="ü"/>
            </a:pPr>
            <a:r>
              <a:rPr lang="en-US" sz="1200" dirty="0"/>
              <a:t>Annual Tax rebate</a:t>
            </a:r>
          </a:p>
          <a:p>
            <a:pPr lvl="1">
              <a:lnSpc>
                <a:spcPct val="120000"/>
              </a:lnSpc>
              <a:buFont typeface="Wingdings" pitchFamily="2" charset="2"/>
              <a:buChar char="ü"/>
            </a:pPr>
            <a:r>
              <a:rPr lang="en-US" sz="1200" dirty="0"/>
              <a:t>Road charge exemption</a:t>
            </a:r>
          </a:p>
          <a:p>
            <a:pPr lvl="1">
              <a:lnSpc>
                <a:spcPct val="120000"/>
              </a:lnSpc>
              <a:buFont typeface="Wingdings" pitchFamily="2" charset="2"/>
              <a:buChar char="ü"/>
            </a:pPr>
            <a:r>
              <a:rPr lang="en-US" sz="1200" dirty="0"/>
              <a:t>Parking charge exemption</a:t>
            </a:r>
          </a:p>
          <a:p>
            <a:pPr lvl="1">
              <a:lnSpc>
                <a:spcPct val="120000"/>
              </a:lnSpc>
              <a:buFont typeface="Wingdings" pitchFamily="2" charset="2"/>
              <a:buChar char="ü"/>
            </a:pPr>
            <a:r>
              <a:rPr lang="en-US" sz="1200" dirty="0" smtClean="0"/>
              <a:t>Pollution </a:t>
            </a:r>
            <a:r>
              <a:rPr lang="en-US" sz="1200" dirty="0"/>
              <a:t>Tax on high GHG emissions vehicles</a:t>
            </a:r>
          </a:p>
          <a:p>
            <a:pPr marL="0" indent="0">
              <a:lnSpc>
                <a:spcPct val="120000"/>
              </a:lnSpc>
              <a:buNone/>
            </a:pPr>
            <a:endParaRPr lang="en-US" sz="800" dirty="0"/>
          </a:p>
          <a:p>
            <a:pPr marL="0" indent="0">
              <a:lnSpc>
                <a:spcPct val="120000"/>
              </a:lnSpc>
              <a:buNone/>
            </a:pPr>
            <a:r>
              <a:rPr lang="en-US" sz="1600" dirty="0"/>
              <a:t>Generate sufficient revenue to cover costs</a:t>
            </a:r>
          </a:p>
          <a:p>
            <a:pPr lvl="1">
              <a:lnSpc>
                <a:spcPct val="120000"/>
              </a:lnSpc>
              <a:buFont typeface="Wingdings" pitchFamily="2" charset="2"/>
              <a:buChar char="ü"/>
            </a:pPr>
            <a:r>
              <a:rPr lang="en-US" sz="1200" dirty="0"/>
              <a:t>Carbon tax and high-emissions vehicle tax</a:t>
            </a:r>
          </a:p>
        </p:txBody>
      </p:sp>
    </p:spTree>
    <p:extLst>
      <p:ext uri="{BB962C8B-B14F-4D97-AF65-F5344CB8AC3E}">
        <p14:creationId xmlns:p14="http://schemas.microsoft.com/office/powerpoint/2010/main" val="1831128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15664A-7733-AE48-A4B1-F6B9003AAB2D}"/>
              </a:ext>
            </a:extLst>
          </p:cNvPr>
          <p:cNvSpPr>
            <a:spLocks noGrp="1"/>
          </p:cNvSpPr>
          <p:nvPr>
            <p:ph type="title"/>
          </p:nvPr>
        </p:nvSpPr>
        <p:spPr/>
        <p:txBody>
          <a:bodyPr/>
          <a:lstStyle/>
          <a:p>
            <a:r>
              <a:rPr lang="en-US" dirty="0"/>
              <a:t>Reducing Vehicle Travel</a:t>
            </a:r>
          </a:p>
        </p:txBody>
      </p:sp>
      <p:sp>
        <p:nvSpPr>
          <p:cNvPr id="3" name="Slide Number Placeholder 2">
            <a:extLst>
              <a:ext uri="{FF2B5EF4-FFF2-40B4-BE49-F238E27FC236}">
                <a16:creationId xmlns:a16="http://schemas.microsoft.com/office/drawing/2014/main" xmlns="" id="{5C55A8E6-0B57-D349-B44E-35E5D820BED4}"/>
              </a:ext>
            </a:extLst>
          </p:cNvPr>
          <p:cNvSpPr>
            <a:spLocks noGrp="1"/>
          </p:cNvSpPr>
          <p:nvPr>
            <p:ph type="sldNum" sz="quarter" idx="10"/>
          </p:nvPr>
        </p:nvSpPr>
        <p:spPr/>
        <p:txBody>
          <a:bodyPr/>
          <a:lstStyle/>
          <a:p>
            <a:fld id="{21F9DCCC-A49A-E045-B4F4-7C6903B0EA14}" type="slidenum">
              <a:rPr lang="en-US" smtClean="0"/>
              <a:t>6</a:t>
            </a:fld>
            <a:endParaRPr lang="en-US"/>
          </a:p>
        </p:txBody>
      </p:sp>
      <p:pic>
        <p:nvPicPr>
          <p:cNvPr id="6" name="Picture 5">
            <a:extLst>
              <a:ext uri="{FF2B5EF4-FFF2-40B4-BE49-F238E27FC236}">
                <a16:creationId xmlns:a16="http://schemas.microsoft.com/office/drawing/2014/main" xmlns="" id="{5189E860-DB97-A545-A2D7-D5C00253EF4A}"/>
              </a:ext>
            </a:extLst>
          </p:cNvPr>
          <p:cNvPicPr>
            <a:picLocks noChangeAspect="1"/>
          </p:cNvPicPr>
          <p:nvPr/>
        </p:nvPicPr>
        <p:blipFill>
          <a:blip r:embed="rId3"/>
          <a:stretch>
            <a:fillRect/>
          </a:stretch>
        </p:blipFill>
        <p:spPr>
          <a:xfrm>
            <a:off x="0" y="1567284"/>
            <a:ext cx="12192000" cy="4976770"/>
          </a:xfrm>
          <a:prstGeom prst="rect">
            <a:avLst/>
          </a:prstGeom>
        </p:spPr>
      </p:pic>
      <p:sp>
        <p:nvSpPr>
          <p:cNvPr id="4" name="Freeform: Shape 3">
            <a:extLst>
              <a:ext uri="{FF2B5EF4-FFF2-40B4-BE49-F238E27FC236}">
                <a16:creationId xmlns:a16="http://schemas.microsoft.com/office/drawing/2014/main" xmlns="" id="{0D3F145C-7D4D-4977-9D2F-B80A2AB87A93}"/>
              </a:ext>
            </a:extLst>
          </p:cNvPr>
          <p:cNvSpPr/>
          <p:nvPr/>
        </p:nvSpPr>
        <p:spPr>
          <a:xfrm>
            <a:off x="257908" y="1524000"/>
            <a:ext cx="11523784" cy="1770185"/>
          </a:xfrm>
          <a:custGeom>
            <a:avLst/>
            <a:gdLst>
              <a:gd name="connsiteX0" fmla="*/ 0 w 11523784"/>
              <a:gd name="connsiteY0" fmla="*/ 23446 h 1770185"/>
              <a:gd name="connsiteX1" fmla="*/ 23446 w 11523784"/>
              <a:gd name="connsiteY1" fmla="*/ 1723292 h 1770185"/>
              <a:gd name="connsiteX2" fmla="*/ 6389077 w 11523784"/>
              <a:gd name="connsiteY2" fmla="*/ 1770185 h 1770185"/>
              <a:gd name="connsiteX3" fmla="*/ 8405446 w 11523784"/>
              <a:gd name="connsiteY3" fmla="*/ 1465385 h 1770185"/>
              <a:gd name="connsiteX4" fmla="*/ 9272954 w 11523784"/>
              <a:gd name="connsiteY4" fmla="*/ 1324708 h 1770185"/>
              <a:gd name="connsiteX5" fmla="*/ 9589477 w 11523784"/>
              <a:gd name="connsiteY5" fmla="*/ 550985 h 1770185"/>
              <a:gd name="connsiteX6" fmla="*/ 11430000 w 11523784"/>
              <a:gd name="connsiteY6" fmla="*/ 457200 h 1770185"/>
              <a:gd name="connsiteX7" fmla="*/ 11523784 w 11523784"/>
              <a:gd name="connsiteY7" fmla="*/ 0 h 1770185"/>
              <a:gd name="connsiteX8" fmla="*/ 0 w 11523784"/>
              <a:gd name="connsiteY8" fmla="*/ 23446 h 177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3784" h="1770185">
                <a:moveTo>
                  <a:pt x="0" y="23446"/>
                </a:moveTo>
                <a:lnTo>
                  <a:pt x="23446" y="1723292"/>
                </a:lnTo>
                <a:lnTo>
                  <a:pt x="6389077" y="1770185"/>
                </a:lnTo>
                <a:lnTo>
                  <a:pt x="8405446" y="1465385"/>
                </a:lnTo>
                <a:lnTo>
                  <a:pt x="9272954" y="1324708"/>
                </a:lnTo>
                <a:lnTo>
                  <a:pt x="9589477" y="550985"/>
                </a:lnTo>
                <a:lnTo>
                  <a:pt x="11430000" y="457200"/>
                </a:lnTo>
                <a:lnTo>
                  <a:pt x="11523784" y="0"/>
                </a:lnTo>
                <a:lnTo>
                  <a:pt x="0" y="23446"/>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xmlns="" id="{4301645A-EB56-4DD5-852F-3715B655D8E4}"/>
              </a:ext>
            </a:extLst>
          </p:cNvPr>
          <p:cNvSpPr>
            <a:spLocks noGrp="1"/>
          </p:cNvSpPr>
          <p:nvPr>
            <p:ph idx="1"/>
          </p:nvPr>
        </p:nvSpPr>
        <p:spPr>
          <a:xfrm>
            <a:off x="257908" y="1524000"/>
            <a:ext cx="10876041" cy="4878821"/>
          </a:xfrm>
        </p:spPr>
        <p:txBody>
          <a:bodyPr/>
          <a:lstStyle/>
          <a:p>
            <a:r>
              <a:rPr lang="en-US" dirty="0"/>
              <a:t>Walking, Bicycling, Carpools, Transit, Telecommuting</a:t>
            </a:r>
          </a:p>
          <a:p>
            <a:r>
              <a:rPr lang="en-US" dirty="0"/>
              <a:t>Land use patterns are a critical ingredient</a:t>
            </a:r>
          </a:p>
          <a:p>
            <a:r>
              <a:rPr lang="en-US" dirty="0"/>
              <a:t>Improved health, lower emissions and cost</a:t>
            </a:r>
          </a:p>
          <a:p>
            <a:r>
              <a:rPr lang="en-US" dirty="0"/>
              <a:t>Go! Vermont, RPCs, Municipalities, etc</a:t>
            </a:r>
          </a:p>
        </p:txBody>
      </p:sp>
    </p:spTree>
    <p:extLst>
      <p:ext uri="{BB962C8B-B14F-4D97-AF65-F5344CB8AC3E}">
        <p14:creationId xmlns:p14="http://schemas.microsoft.com/office/powerpoint/2010/main" val="31022593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3A135E-5777-BF49-B686-0BE723679FF4}"/>
              </a:ext>
            </a:extLst>
          </p:cNvPr>
          <p:cNvSpPr>
            <a:spLocks noGrp="1"/>
          </p:cNvSpPr>
          <p:nvPr>
            <p:ph type="title"/>
          </p:nvPr>
        </p:nvSpPr>
        <p:spPr/>
        <p:txBody>
          <a:bodyPr/>
          <a:lstStyle/>
          <a:p>
            <a:r>
              <a:rPr lang="en-US"/>
              <a:t>Norway – Institutions</a:t>
            </a:r>
          </a:p>
        </p:txBody>
      </p:sp>
      <p:sp>
        <p:nvSpPr>
          <p:cNvPr id="3" name="Content Placeholder 2">
            <a:extLst>
              <a:ext uri="{FF2B5EF4-FFF2-40B4-BE49-F238E27FC236}">
                <a16:creationId xmlns:a16="http://schemas.microsoft.com/office/drawing/2014/main" xmlns="" id="{FEBF84BC-33CA-C742-BB94-44FAD266E5FB}"/>
              </a:ext>
            </a:extLst>
          </p:cNvPr>
          <p:cNvSpPr>
            <a:spLocks noGrp="1"/>
          </p:cNvSpPr>
          <p:nvPr>
            <p:ph idx="1"/>
          </p:nvPr>
        </p:nvSpPr>
        <p:spPr>
          <a:xfrm>
            <a:off x="436728" y="2077651"/>
            <a:ext cx="6090217" cy="4654233"/>
          </a:xfrm>
        </p:spPr>
        <p:txBody>
          <a:bodyPr>
            <a:normAutofit fontScale="70000" lnSpcReduction="20000"/>
          </a:bodyPr>
          <a:lstStyle/>
          <a:p>
            <a:pPr>
              <a:lnSpc>
                <a:spcPct val="120000"/>
              </a:lnSpc>
            </a:pPr>
            <a:r>
              <a:rPr lang="en-US" b="1"/>
              <a:t>Strong legislative, administrative and utilities support</a:t>
            </a:r>
          </a:p>
          <a:p>
            <a:pPr lvl="1">
              <a:lnSpc>
                <a:spcPct val="120000"/>
              </a:lnSpc>
            </a:pPr>
            <a:r>
              <a:rPr lang="en-US"/>
              <a:t>Transportation strategy with emissions targets</a:t>
            </a:r>
          </a:p>
          <a:p>
            <a:pPr lvl="1">
              <a:lnSpc>
                <a:spcPct val="120000"/>
              </a:lnSpc>
            </a:pPr>
            <a:r>
              <a:rPr lang="en-US"/>
              <a:t>Guidance for policy makers on how to prioritize policy measures (e.g. tax exemptions, incentives, carbon pricing, </a:t>
            </a:r>
            <a:r>
              <a:rPr lang="en-US" err="1"/>
              <a:t>etc</a:t>
            </a:r>
            <a:r>
              <a:rPr lang="en-US"/>
              <a:t>)</a:t>
            </a:r>
          </a:p>
          <a:p>
            <a:pPr lvl="1">
              <a:lnSpc>
                <a:spcPct val="120000"/>
              </a:lnSpc>
            </a:pPr>
            <a:r>
              <a:rPr lang="en-US"/>
              <a:t>Aggressive use of settlement funds</a:t>
            </a:r>
          </a:p>
          <a:p>
            <a:pPr>
              <a:lnSpc>
                <a:spcPct val="120000"/>
              </a:lnSpc>
            </a:pPr>
            <a:r>
              <a:rPr lang="en-US" b="1"/>
              <a:t>Electric Vehicles Association</a:t>
            </a:r>
          </a:p>
          <a:p>
            <a:pPr lvl="1">
              <a:lnSpc>
                <a:spcPct val="120000"/>
              </a:lnSpc>
            </a:pPr>
            <a:r>
              <a:rPr lang="en-US"/>
              <a:t>To promote collaboration, lobbying voice, and public outreach strategies</a:t>
            </a:r>
          </a:p>
          <a:p>
            <a:pPr>
              <a:lnSpc>
                <a:spcPct val="120000"/>
              </a:lnSpc>
            </a:pPr>
            <a:r>
              <a:rPr lang="en-US" b="1"/>
              <a:t>Charging Infrastructure – State Agency</a:t>
            </a:r>
          </a:p>
          <a:p>
            <a:pPr lvl="1">
              <a:lnSpc>
                <a:spcPct val="120000"/>
              </a:lnSpc>
            </a:pPr>
            <a:r>
              <a:rPr lang="en-US"/>
              <a:t>Norway’s Enova supports public charging infrastructure in municipalities as well as sustainable shipping and freight transport</a:t>
            </a:r>
          </a:p>
        </p:txBody>
      </p:sp>
      <p:sp>
        <p:nvSpPr>
          <p:cNvPr id="4" name="Slide Number Placeholder 3">
            <a:extLst>
              <a:ext uri="{FF2B5EF4-FFF2-40B4-BE49-F238E27FC236}">
                <a16:creationId xmlns:a16="http://schemas.microsoft.com/office/drawing/2014/main" xmlns="" id="{583A944B-F8D2-AF4C-BB6D-064E72D0F0F1}"/>
              </a:ext>
            </a:extLst>
          </p:cNvPr>
          <p:cNvSpPr>
            <a:spLocks noGrp="1"/>
          </p:cNvSpPr>
          <p:nvPr>
            <p:ph type="sldNum" sz="quarter" idx="10"/>
          </p:nvPr>
        </p:nvSpPr>
        <p:spPr/>
        <p:txBody>
          <a:bodyPr/>
          <a:lstStyle/>
          <a:p>
            <a:fld id="{21F9DCCC-A49A-E045-B4F4-7C6903B0EA14}" type="slidenum">
              <a:rPr lang="en-US" smtClean="0"/>
              <a:t>60</a:t>
            </a:fld>
            <a:endParaRPr lang="en-US"/>
          </a:p>
        </p:txBody>
      </p:sp>
      <p:sp>
        <p:nvSpPr>
          <p:cNvPr id="5" name="TextBox 4">
            <a:extLst>
              <a:ext uri="{FF2B5EF4-FFF2-40B4-BE49-F238E27FC236}">
                <a16:creationId xmlns:a16="http://schemas.microsoft.com/office/drawing/2014/main" xmlns="" id="{F492771C-1079-8647-A730-212C414B1CD2}"/>
              </a:ext>
            </a:extLst>
          </p:cNvPr>
          <p:cNvSpPr txBox="1"/>
          <p:nvPr/>
        </p:nvSpPr>
        <p:spPr>
          <a:xfrm>
            <a:off x="436728" y="1437582"/>
            <a:ext cx="9403080" cy="523220"/>
          </a:xfrm>
          <a:prstGeom prst="rect">
            <a:avLst/>
          </a:prstGeom>
          <a:noFill/>
        </p:spPr>
        <p:txBody>
          <a:bodyPr wrap="square" rtlCol="0">
            <a:spAutoFit/>
          </a:bodyPr>
          <a:lstStyle/>
          <a:p>
            <a:r>
              <a:rPr lang="en-US" sz="2800" b="1"/>
              <a:t>Third, ensure supportive institutions and infrastructure</a:t>
            </a:r>
          </a:p>
        </p:txBody>
      </p:sp>
      <p:pic>
        <p:nvPicPr>
          <p:cNvPr id="9" name="Picture 8">
            <a:extLst>
              <a:ext uri="{FF2B5EF4-FFF2-40B4-BE49-F238E27FC236}">
                <a16:creationId xmlns:a16="http://schemas.microsoft.com/office/drawing/2014/main" xmlns="" id="{39EB7CA5-1FE9-9E41-AF70-D0293EAB9BAF}"/>
              </a:ext>
            </a:extLst>
          </p:cNvPr>
          <p:cNvPicPr/>
          <p:nvPr/>
        </p:nvPicPr>
        <p:blipFill rotWithShape="1">
          <a:blip r:embed="rId3">
            <a:extLst>
              <a:ext uri="{28A0092B-C50C-407E-A947-70E740481C1C}">
                <a14:useLocalDpi xmlns:a14="http://schemas.microsoft.com/office/drawing/2010/main" val="0"/>
              </a:ext>
            </a:extLst>
          </a:blip>
          <a:srcRect l="3737" t="4045" r="4389"/>
          <a:stretch/>
        </p:blipFill>
        <p:spPr>
          <a:xfrm>
            <a:off x="6869491" y="2077651"/>
            <a:ext cx="4979964" cy="3496637"/>
          </a:xfrm>
          <a:prstGeom prst="rect">
            <a:avLst/>
          </a:prstGeom>
        </p:spPr>
      </p:pic>
    </p:spTree>
    <p:extLst>
      <p:ext uri="{BB962C8B-B14F-4D97-AF65-F5344CB8AC3E}">
        <p14:creationId xmlns:p14="http://schemas.microsoft.com/office/powerpoint/2010/main" val="38044841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D1B195-EF65-DD47-BF80-E2F970407801}"/>
              </a:ext>
            </a:extLst>
          </p:cNvPr>
          <p:cNvSpPr>
            <a:spLocks noGrp="1"/>
          </p:cNvSpPr>
          <p:nvPr>
            <p:ph type="title"/>
          </p:nvPr>
        </p:nvSpPr>
        <p:spPr>
          <a:xfrm>
            <a:off x="1501253" y="126116"/>
            <a:ext cx="8133077" cy="762000"/>
          </a:xfrm>
        </p:spPr>
        <p:txBody>
          <a:bodyPr>
            <a:normAutofit/>
          </a:bodyPr>
          <a:lstStyle/>
          <a:p>
            <a:r>
              <a:rPr lang="en-US" dirty="0"/>
              <a:t>Canada – </a:t>
            </a:r>
            <a:r>
              <a:rPr lang="en-US" smtClean="0"/>
              <a:t>Rapid</a:t>
            </a:r>
            <a:r>
              <a:rPr lang="en-US" smtClean="0"/>
              <a:t> Growth in 2018    </a:t>
            </a:r>
            <a:endParaRPr lang="en-US" dirty="0"/>
          </a:p>
        </p:txBody>
      </p:sp>
      <p:sp>
        <p:nvSpPr>
          <p:cNvPr id="4" name="Slide Number Placeholder 3">
            <a:extLst>
              <a:ext uri="{FF2B5EF4-FFF2-40B4-BE49-F238E27FC236}">
                <a16:creationId xmlns:a16="http://schemas.microsoft.com/office/drawing/2014/main" xmlns="" id="{FF99E83B-3CC5-2E49-935B-8DFE32478DB2}"/>
              </a:ext>
            </a:extLst>
          </p:cNvPr>
          <p:cNvSpPr>
            <a:spLocks noGrp="1"/>
          </p:cNvSpPr>
          <p:nvPr>
            <p:ph type="sldNum" sz="quarter" idx="10"/>
          </p:nvPr>
        </p:nvSpPr>
        <p:spPr/>
        <p:txBody>
          <a:bodyPr/>
          <a:lstStyle/>
          <a:p>
            <a:fld id="{21F9DCCC-A49A-E045-B4F4-7C6903B0EA14}" type="slidenum">
              <a:rPr lang="en-US" smtClean="0"/>
              <a:pPr/>
              <a:t>61</a:t>
            </a:fld>
            <a:endParaRPr lang="en-US"/>
          </a:p>
        </p:txBody>
      </p:sp>
      <p:pic>
        <p:nvPicPr>
          <p:cNvPr id="5" name="Content Placeholder 4">
            <a:extLst>
              <a:ext uri="{FF2B5EF4-FFF2-40B4-BE49-F238E27FC236}">
                <a16:creationId xmlns:a16="http://schemas.microsoft.com/office/drawing/2014/main" xmlns="" id="{65551A18-202B-7443-B077-001C2E30296C}"/>
              </a:ext>
            </a:extLst>
          </p:cNvPr>
          <p:cNvPicPr>
            <a:picLocks noGrp="1"/>
          </p:cNvPicPr>
          <p:nvPr>
            <p:ph sz="quarter" idx="11"/>
          </p:nvPr>
        </p:nvPicPr>
        <p:blipFill>
          <a:blip r:embed="rId3">
            <a:extLst>
              <a:ext uri="{28A0092B-C50C-407E-A947-70E740481C1C}">
                <a14:useLocalDpi xmlns:a14="http://schemas.microsoft.com/office/drawing/2010/main" val="0"/>
              </a:ext>
            </a:extLst>
          </a:blip>
          <a:stretch>
            <a:fillRect/>
          </a:stretch>
        </p:blipFill>
        <p:spPr>
          <a:xfrm>
            <a:off x="5395168" y="1819592"/>
            <a:ext cx="6707505" cy="4693920"/>
          </a:xfrm>
        </p:spPr>
      </p:pic>
      <p:sp>
        <p:nvSpPr>
          <p:cNvPr id="9" name="Content Placeholder 8">
            <a:extLst>
              <a:ext uri="{FF2B5EF4-FFF2-40B4-BE49-F238E27FC236}">
                <a16:creationId xmlns:a16="http://schemas.microsoft.com/office/drawing/2014/main" xmlns="" id="{35E30DE1-119C-E34D-9AEB-73F6D8CA6670}"/>
              </a:ext>
            </a:extLst>
          </p:cNvPr>
          <p:cNvSpPr>
            <a:spLocks noGrp="1"/>
          </p:cNvSpPr>
          <p:nvPr>
            <p:ph sz="quarter" idx="12"/>
          </p:nvPr>
        </p:nvSpPr>
        <p:spPr>
          <a:xfrm>
            <a:off x="0" y="1381760"/>
            <a:ext cx="4848433" cy="5476240"/>
          </a:xfrm>
          <a:solidFill>
            <a:schemeClr val="bg2">
              <a:lumMod val="60000"/>
              <a:lumOff val="40000"/>
            </a:schemeClr>
          </a:solidFill>
        </p:spPr>
        <p:txBody>
          <a:bodyPr/>
          <a:lstStyle/>
          <a:p>
            <a:pPr marL="0" indent="0" algn="ctr">
              <a:lnSpc>
                <a:spcPct val="100000"/>
              </a:lnSpc>
              <a:buNone/>
            </a:pPr>
            <a:endParaRPr lang="en-US" sz="800" b="1"/>
          </a:p>
          <a:p>
            <a:pPr marL="0" indent="0" algn="ctr">
              <a:lnSpc>
                <a:spcPct val="100000"/>
              </a:lnSpc>
              <a:buNone/>
            </a:pPr>
            <a:r>
              <a:rPr lang="en-US" b="1"/>
              <a:t>2018 Highlights</a:t>
            </a:r>
          </a:p>
          <a:p>
            <a:pPr marL="0" indent="0">
              <a:lnSpc>
                <a:spcPct val="100000"/>
              </a:lnSpc>
              <a:buNone/>
            </a:pPr>
            <a:r>
              <a:rPr lang="en-US" sz="800"/>
              <a:t>  </a:t>
            </a:r>
          </a:p>
          <a:p>
            <a:pPr marL="0" indent="0">
              <a:lnSpc>
                <a:spcPct val="100000"/>
              </a:lnSpc>
              <a:buNone/>
            </a:pPr>
            <a:r>
              <a:rPr lang="en-US" sz="2000"/>
              <a:t>  Sales</a:t>
            </a:r>
          </a:p>
          <a:p>
            <a:pPr lvl="1">
              <a:lnSpc>
                <a:spcPct val="100000"/>
              </a:lnSpc>
            </a:pPr>
            <a:r>
              <a:rPr lang="en-US" sz="1600"/>
              <a:t>125% increase over 2017 </a:t>
            </a:r>
            <a:r>
              <a:rPr lang="en-US" sz="1600">
                <a:solidFill>
                  <a:schemeClr val="accent3"/>
                </a:solidFill>
              </a:rPr>
              <a:t>(79% in US)</a:t>
            </a:r>
          </a:p>
          <a:p>
            <a:pPr lvl="1">
              <a:lnSpc>
                <a:spcPct val="100000"/>
              </a:lnSpc>
            </a:pPr>
            <a:r>
              <a:rPr lang="en-US" sz="1600"/>
              <a:t>More EVs sold in 2018 than previous 3 years combined (&gt;35,000)</a:t>
            </a:r>
          </a:p>
          <a:p>
            <a:pPr marL="0" indent="0">
              <a:lnSpc>
                <a:spcPct val="100000"/>
              </a:lnSpc>
              <a:buNone/>
            </a:pPr>
            <a:r>
              <a:rPr lang="en-US" sz="2000"/>
              <a:t>  Share of new car sales </a:t>
            </a:r>
          </a:p>
          <a:p>
            <a:pPr lvl="1">
              <a:lnSpc>
                <a:spcPct val="100000"/>
              </a:lnSpc>
            </a:pPr>
            <a:r>
              <a:rPr lang="en-US" sz="1600"/>
              <a:t>2.2% </a:t>
            </a:r>
            <a:r>
              <a:rPr lang="en-US" sz="1600">
                <a:solidFill>
                  <a:schemeClr val="accent3"/>
                </a:solidFill>
              </a:rPr>
              <a:t>(2.1% in US)</a:t>
            </a:r>
          </a:p>
          <a:p>
            <a:pPr marL="0" indent="0">
              <a:lnSpc>
                <a:spcPct val="100000"/>
              </a:lnSpc>
              <a:buNone/>
            </a:pPr>
            <a:r>
              <a:rPr lang="en-US" sz="2000"/>
              <a:t>  Total EVs = &gt;100,000 </a:t>
            </a:r>
          </a:p>
          <a:p>
            <a:pPr lvl="1">
              <a:lnSpc>
                <a:spcPct val="100000"/>
              </a:lnSpc>
            </a:pPr>
            <a:r>
              <a:rPr lang="en-US" sz="1600"/>
              <a:t>Target was 500,000 by 2018</a:t>
            </a:r>
          </a:p>
          <a:p>
            <a:pPr lvl="1">
              <a:lnSpc>
                <a:spcPct val="100000"/>
              </a:lnSpc>
            </a:pPr>
            <a:r>
              <a:rPr lang="en-US" sz="1600"/>
              <a:t>No national plan until 2019, except 3 provinces</a:t>
            </a:r>
          </a:p>
          <a:p>
            <a:pPr lvl="1">
              <a:lnSpc>
                <a:spcPct val="100000"/>
              </a:lnSpc>
            </a:pPr>
            <a:r>
              <a:rPr lang="en-US" sz="1600"/>
              <a:t>QC, BC, ONT had 97% of Canadian EV/PHEV sales (2013-2018)</a:t>
            </a:r>
          </a:p>
          <a:p>
            <a:pPr marL="0" indent="0">
              <a:buNone/>
            </a:pPr>
            <a:endParaRPr lang="en-US"/>
          </a:p>
        </p:txBody>
      </p:sp>
    </p:spTree>
    <p:extLst>
      <p:ext uri="{BB962C8B-B14F-4D97-AF65-F5344CB8AC3E}">
        <p14:creationId xmlns:p14="http://schemas.microsoft.com/office/powerpoint/2010/main" val="17234494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D1B195-EF65-DD47-BF80-E2F970407801}"/>
              </a:ext>
            </a:extLst>
          </p:cNvPr>
          <p:cNvSpPr>
            <a:spLocks noGrp="1"/>
          </p:cNvSpPr>
          <p:nvPr>
            <p:ph type="title"/>
          </p:nvPr>
        </p:nvSpPr>
        <p:spPr/>
        <p:txBody>
          <a:bodyPr/>
          <a:lstStyle/>
          <a:p>
            <a:r>
              <a:rPr lang="en-US"/>
              <a:t>Canada – Leading Provinces</a:t>
            </a:r>
          </a:p>
        </p:txBody>
      </p:sp>
      <p:sp>
        <p:nvSpPr>
          <p:cNvPr id="4" name="Slide Number Placeholder 3">
            <a:extLst>
              <a:ext uri="{FF2B5EF4-FFF2-40B4-BE49-F238E27FC236}">
                <a16:creationId xmlns:a16="http://schemas.microsoft.com/office/drawing/2014/main" xmlns="" id="{FF99E83B-3CC5-2E49-935B-8DFE32478DB2}"/>
              </a:ext>
            </a:extLst>
          </p:cNvPr>
          <p:cNvSpPr>
            <a:spLocks noGrp="1"/>
          </p:cNvSpPr>
          <p:nvPr>
            <p:ph type="sldNum" sz="quarter" idx="10"/>
          </p:nvPr>
        </p:nvSpPr>
        <p:spPr/>
        <p:txBody>
          <a:bodyPr/>
          <a:lstStyle/>
          <a:p>
            <a:fld id="{21F9DCCC-A49A-E045-B4F4-7C6903B0EA14}" type="slidenum">
              <a:rPr lang="en-US" smtClean="0"/>
              <a:pPr/>
              <a:t>62</a:t>
            </a:fld>
            <a:endParaRPr lang="en-US"/>
          </a:p>
        </p:txBody>
      </p:sp>
      <p:sp>
        <p:nvSpPr>
          <p:cNvPr id="9" name="Content Placeholder 8">
            <a:extLst>
              <a:ext uri="{FF2B5EF4-FFF2-40B4-BE49-F238E27FC236}">
                <a16:creationId xmlns:a16="http://schemas.microsoft.com/office/drawing/2014/main" xmlns="" id="{35E30DE1-119C-E34D-9AEB-73F6D8CA6670}"/>
              </a:ext>
            </a:extLst>
          </p:cNvPr>
          <p:cNvSpPr>
            <a:spLocks noGrp="1"/>
          </p:cNvSpPr>
          <p:nvPr>
            <p:ph sz="quarter" idx="12"/>
          </p:nvPr>
        </p:nvSpPr>
        <p:spPr>
          <a:xfrm>
            <a:off x="0" y="1381760"/>
            <a:ext cx="4736465" cy="5496877"/>
          </a:xfrm>
          <a:solidFill>
            <a:schemeClr val="bg2">
              <a:lumMod val="60000"/>
              <a:lumOff val="40000"/>
            </a:schemeClr>
          </a:solidFill>
        </p:spPr>
        <p:txBody>
          <a:bodyPr>
            <a:normAutofit/>
          </a:bodyPr>
          <a:lstStyle/>
          <a:p>
            <a:pPr marL="0" indent="0" algn="ctr">
              <a:lnSpc>
                <a:spcPct val="100000"/>
              </a:lnSpc>
              <a:buNone/>
            </a:pPr>
            <a:endParaRPr lang="en-US" sz="800" b="1"/>
          </a:p>
          <a:p>
            <a:pPr marL="0" indent="0" algn="ctr">
              <a:lnSpc>
                <a:spcPct val="100000"/>
              </a:lnSpc>
              <a:buNone/>
            </a:pPr>
            <a:r>
              <a:rPr lang="en-US" sz="2400" b="1"/>
              <a:t>Leading Provinces</a:t>
            </a:r>
          </a:p>
          <a:p>
            <a:pPr marL="0" indent="0" algn="ctr">
              <a:lnSpc>
                <a:spcPct val="100000"/>
              </a:lnSpc>
              <a:buNone/>
            </a:pPr>
            <a:r>
              <a:rPr lang="en-US" sz="1600"/>
              <a:t>(2018/through Q3)</a:t>
            </a:r>
          </a:p>
          <a:p>
            <a:pPr marL="0" indent="0">
              <a:lnSpc>
                <a:spcPct val="100000"/>
              </a:lnSpc>
              <a:buNone/>
            </a:pPr>
            <a:r>
              <a:rPr lang="en-US" sz="2000"/>
              <a:t>  Quebec</a:t>
            </a:r>
          </a:p>
          <a:p>
            <a:pPr lvl="1">
              <a:lnSpc>
                <a:spcPct val="100000"/>
              </a:lnSpc>
            </a:pPr>
            <a:r>
              <a:rPr lang="en-US" sz="1600"/>
              <a:t>Sales (&gt;12,000)</a:t>
            </a:r>
          </a:p>
          <a:p>
            <a:pPr lvl="1">
              <a:lnSpc>
                <a:spcPct val="100000"/>
              </a:lnSpc>
            </a:pPr>
            <a:r>
              <a:rPr lang="en-US" sz="1600"/>
              <a:t>Growth = 131% over 2017</a:t>
            </a:r>
          </a:p>
          <a:p>
            <a:pPr lvl="1">
              <a:lnSpc>
                <a:spcPct val="100000"/>
              </a:lnSpc>
            </a:pPr>
            <a:r>
              <a:rPr lang="en-US" sz="1600"/>
              <a:t>Share of new car sales = 9.8%</a:t>
            </a:r>
          </a:p>
          <a:p>
            <a:pPr marL="0" indent="0">
              <a:lnSpc>
                <a:spcPct val="100000"/>
              </a:lnSpc>
              <a:buNone/>
            </a:pPr>
            <a:r>
              <a:rPr lang="en-US" sz="2000"/>
              <a:t>  British Columbia</a:t>
            </a:r>
          </a:p>
          <a:p>
            <a:pPr lvl="1">
              <a:lnSpc>
                <a:spcPct val="100000"/>
              </a:lnSpc>
            </a:pPr>
            <a:r>
              <a:rPr lang="en-US" sz="1600"/>
              <a:t>Sales (&gt;6,000)</a:t>
            </a:r>
          </a:p>
          <a:p>
            <a:pPr lvl="1">
              <a:lnSpc>
                <a:spcPct val="100000"/>
              </a:lnSpc>
            </a:pPr>
            <a:r>
              <a:rPr lang="en-US" sz="1600"/>
              <a:t>Growth = 151% over 2017</a:t>
            </a:r>
          </a:p>
          <a:p>
            <a:pPr lvl="1">
              <a:lnSpc>
                <a:spcPct val="100000"/>
              </a:lnSpc>
            </a:pPr>
            <a:r>
              <a:rPr lang="en-US" sz="1600"/>
              <a:t>Share of new car sales = 15.4%</a:t>
            </a:r>
          </a:p>
          <a:p>
            <a:pPr marL="0" indent="0">
              <a:lnSpc>
                <a:spcPct val="100000"/>
              </a:lnSpc>
              <a:buNone/>
            </a:pPr>
            <a:r>
              <a:rPr lang="en-US" sz="2000"/>
              <a:t>  Ontario</a:t>
            </a:r>
          </a:p>
          <a:p>
            <a:pPr lvl="1">
              <a:lnSpc>
                <a:spcPct val="100000"/>
              </a:lnSpc>
            </a:pPr>
            <a:r>
              <a:rPr lang="en-US" sz="1600"/>
              <a:t>Highest 2018 Total Sales (&gt;15,000)</a:t>
            </a:r>
          </a:p>
          <a:p>
            <a:pPr lvl="1">
              <a:lnSpc>
                <a:spcPct val="100000"/>
              </a:lnSpc>
            </a:pPr>
            <a:r>
              <a:rPr lang="en-US" sz="1600"/>
              <a:t>Fastest Growth (209% over 2017)</a:t>
            </a:r>
          </a:p>
          <a:p>
            <a:pPr lvl="1">
              <a:lnSpc>
                <a:spcPct val="100000"/>
              </a:lnSpc>
            </a:pPr>
            <a:r>
              <a:rPr lang="en-US" sz="1600"/>
              <a:t>Share of new car sales = 8.2%</a:t>
            </a:r>
          </a:p>
          <a:p>
            <a:pPr marL="0" indent="0">
              <a:buNone/>
            </a:pPr>
            <a:endParaRPr lang="en-US"/>
          </a:p>
        </p:txBody>
      </p:sp>
      <p:pic>
        <p:nvPicPr>
          <p:cNvPr id="8" name="Content Placeholder 7" descr="A close up of a map&#10;&#10;Description automatically generated">
            <a:extLst>
              <a:ext uri="{FF2B5EF4-FFF2-40B4-BE49-F238E27FC236}">
                <a16:creationId xmlns:a16="http://schemas.microsoft.com/office/drawing/2014/main" xmlns="" id="{D8B74A1F-91E5-B44B-BBF1-F843722F462A}"/>
              </a:ext>
            </a:extLst>
          </p:cNvPr>
          <p:cNvPicPr>
            <a:picLocks noGrp="1" noChangeAspect="1"/>
          </p:cNvPicPr>
          <p:nvPr>
            <p:ph sz="quarter" idx="11"/>
          </p:nvPr>
        </p:nvPicPr>
        <p:blipFill>
          <a:blip r:embed="rId3"/>
          <a:stretch>
            <a:fillRect/>
          </a:stretch>
        </p:blipFill>
        <p:spPr>
          <a:xfrm>
            <a:off x="4985863" y="1672047"/>
            <a:ext cx="6797698" cy="4662580"/>
          </a:xfrm>
        </p:spPr>
      </p:pic>
    </p:spTree>
    <p:extLst>
      <p:ext uri="{BB962C8B-B14F-4D97-AF65-F5344CB8AC3E}">
        <p14:creationId xmlns:p14="http://schemas.microsoft.com/office/powerpoint/2010/main" val="29511617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37D59BD4-A490-DF4A-82BD-531D3AC2124D}"/>
              </a:ext>
            </a:extLst>
          </p:cNvPr>
          <p:cNvSpPr>
            <a:spLocks noGrp="1"/>
          </p:cNvSpPr>
          <p:nvPr>
            <p:ph type="sldNum" sz="quarter" idx="10"/>
          </p:nvPr>
        </p:nvSpPr>
        <p:spPr/>
        <p:txBody>
          <a:bodyPr/>
          <a:lstStyle/>
          <a:p>
            <a:fld id="{21F9DCCC-A49A-E045-B4F4-7C6903B0EA14}" type="slidenum">
              <a:rPr lang="en-US" smtClean="0"/>
              <a:t>63</a:t>
            </a:fld>
            <a:endParaRPr lang="en-US"/>
          </a:p>
        </p:txBody>
      </p:sp>
      <p:sp>
        <p:nvSpPr>
          <p:cNvPr id="4" name="Rectangle 3">
            <a:extLst>
              <a:ext uri="{FF2B5EF4-FFF2-40B4-BE49-F238E27FC236}">
                <a16:creationId xmlns:a16="http://schemas.microsoft.com/office/drawing/2014/main" xmlns="" id="{E3EE4873-05E4-854A-AA8F-7FD320B5DF69}"/>
              </a:ext>
            </a:extLst>
          </p:cNvPr>
          <p:cNvSpPr/>
          <p:nvPr/>
        </p:nvSpPr>
        <p:spPr>
          <a:xfrm>
            <a:off x="947081" y="0"/>
            <a:ext cx="2457301" cy="1563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B740D430-0218-3747-A94F-CA90475DFF7B}"/>
              </a:ext>
            </a:extLst>
          </p:cNvPr>
          <p:cNvSpPr txBox="1"/>
          <p:nvPr/>
        </p:nvSpPr>
        <p:spPr>
          <a:xfrm>
            <a:off x="1109165" y="176887"/>
            <a:ext cx="1793061" cy="1200329"/>
          </a:xfrm>
          <a:prstGeom prst="rect">
            <a:avLst/>
          </a:prstGeom>
          <a:noFill/>
        </p:spPr>
        <p:txBody>
          <a:bodyPr wrap="square" rtlCol="0">
            <a:spAutoFit/>
          </a:bodyPr>
          <a:lstStyle/>
          <a:p>
            <a:pPr algn="ctr"/>
            <a:r>
              <a:rPr lang="en-US" sz="2400">
                <a:solidFill>
                  <a:schemeClr val="bg1"/>
                </a:solidFill>
              </a:rPr>
              <a:t>BRITISH COLUMBIA</a:t>
            </a:r>
            <a:endParaRPr lang="en-US" sz="1000">
              <a:solidFill>
                <a:schemeClr val="bg1"/>
              </a:solidFill>
            </a:endParaRPr>
          </a:p>
          <a:p>
            <a:pPr algn="ctr"/>
            <a:r>
              <a:rPr lang="en-US" sz="2400">
                <a:solidFill>
                  <a:schemeClr val="bg1"/>
                </a:solidFill>
              </a:rPr>
              <a:t>POLICIES</a:t>
            </a:r>
          </a:p>
        </p:txBody>
      </p:sp>
      <p:sp>
        <p:nvSpPr>
          <p:cNvPr id="6" name="TextBox 5">
            <a:extLst>
              <a:ext uri="{FF2B5EF4-FFF2-40B4-BE49-F238E27FC236}">
                <a16:creationId xmlns:a16="http://schemas.microsoft.com/office/drawing/2014/main" xmlns="" id="{650ADB2A-9CDD-AD49-A986-2472917676E4}"/>
              </a:ext>
            </a:extLst>
          </p:cNvPr>
          <p:cNvSpPr txBox="1"/>
          <p:nvPr/>
        </p:nvSpPr>
        <p:spPr>
          <a:xfrm>
            <a:off x="0" y="1554102"/>
            <a:ext cx="3404382" cy="5324535"/>
          </a:xfrm>
          <a:prstGeom prst="rect">
            <a:avLst/>
          </a:prstGeom>
          <a:solidFill>
            <a:schemeClr val="bg2">
              <a:lumMod val="60000"/>
              <a:lumOff val="40000"/>
            </a:schemeClr>
          </a:solidFill>
          <a:ln w="19050">
            <a:noFill/>
          </a:ln>
        </p:spPr>
        <p:txBody>
          <a:bodyPr wrap="square" rtlCol="0">
            <a:spAutoFit/>
          </a:bodyPr>
          <a:lstStyle/>
          <a:p>
            <a:endParaRPr lang="en-US" sz="1600" b="1">
              <a:solidFill>
                <a:schemeClr val="bg1"/>
              </a:solidFill>
            </a:endParaRPr>
          </a:p>
          <a:p>
            <a:pPr algn="ctr"/>
            <a:endParaRPr lang="en-US" sz="1400" b="1">
              <a:solidFill>
                <a:schemeClr val="accent5"/>
              </a:solidFill>
              <a:latin typeface="Verdana" panose="020B0604030504040204" pitchFamily="34" charset="0"/>
              <a:ea typeface="Verdana" panose="020B0604030504040204" pitchFamily="34" charset="0"/>
              <a:cs typeface="Verdana" panose="020B0604030504040204" pitchFamily="34" charset="0"/>
            </a:endParaRPr>
          </a:p>
          <a:p>
            <a:pPr algn="ctr"/>
            <a:endParaRPr lang="en-US" sz="1400" b="1">
              <a:solidFill>
                <a:schemeClr val="accent5"/>
              </a:solidFill>
              <a:latin typeface="Verdana" panose="020B0604030504040204" pitchFamily="34" charset="0"/>
              <a:ea typeface="Verdana" panose="020B0604030504040204" pitchFamily="34" charset="0"/>
              <a:cs typeface="Verdana" panose="020B0604030504040204" pitchFamily="34" charset="0"/>
            </a:endParaRPr>
          </a:p>
          <a:p>
            <a:pPr algn="ctr"/>
            <a:endParaRPr lang="en-US" sz="1400" b="1">
              <a:solidFill>
                <a:schemeClr val="accent5"/>
              </a:solidFill>
              <a:latin typeface="Verdana" panose="020B0604030504040204" pitchFamily="34" charset="0"/>
              <a:ea typeface="Verdana" panose="020B0604030504040204" pitchFamily="34" charset="0"/>
              <a:cs typeface="Verdana" panose="020B0604030504040204" pitchFamily="34" charset="0"/>
            </a:endParaRPr>
          </a:p>
          <a:p>
            <a:pPr algn="ctr"/>
            <a:endParaRPr lang="en-US" sz="1400" b="1">
              <a:solidFill>
                <a:schemeClr val="accent5"/>
              </a:solidFill>
              <a:latin typeface="Verdana" panose="020B0604030504040204" pitchFamily="34" charset="0"/>
              <a:ea typeface="Verdana" panose="020B0604030504040204" pitchFamily="34" charset="0"/>
              <a:cs typeface="Verdana" panose="020B0604030504040204" pitchFamily="34" charset="0"/>
            </a:endParaRPr>
          </a:p>
          <a:p>
            <a:pPr algn="ctr"/>
            <a:endParaRPr lang="en-US" sz="1400" b="1">
              <a:solidFill>
                <a:schemeClr val="accent5"/>
              </a:solidFill>
              <a:latin typeface="Verdana" panose="020B0604030504040204" pitchFamily="34" charset="0"/>
              <a:ea typeface="Verdana" panose="020B0604030504040204" pitchFamily="34" charset="0"/>
              <a:cs typeface="Verdana" panose="020B0604030504040204" pitchFamily="34" charset="0"/>
            </a:endParaRPr>
          </a:p>
          <a:p>
            <a:pPr algn="ctr"/>
            <a:r>
              <a:rPr lang="en-US" sz="1400" b="1">
                <a:solidFill>
                  <a:schemeClr val="accent5"/>
                </a:solidFill>
                <a:latin typeface="Verdana" panose="020B0604030504040204" pitchFamily="34" charset="0"/>
                <a:ea typeface="Verdana" panose="020B0604030504040204" pitchFamily="34" charset="0"/>
                <a:cs typeface="Verdana" panose="020B0604030504040204" pitchFamily="34" charset="0"/>
              </a:rPr>
              <a:t>Leader in new car sales (15.4%)</a:t>
            </a:r>
          </a:p>
          <a:p>
            <a:pPr algn="ctr"/>
            <a:endParaRPr lang="en-US" sz="1400" b="1">
              <a:solidFill>
                <a:schemeClr val="accent5"/>
              </a:solidFill>
              <a:latin typeface="Verdana" panose="020B0604030504040204" pitchFamily="34" charset="0"/>
              <a:ea typeface="Verdana" panose="020B0604030504040204" pitchFamily="34" charset="0"/>
              <a:cs typeface="Verdana" panose="020B0604030504040204" pitchFamily="34" charset="0"/>
            </a:endParaRPr>
          </a:p>
          <a:p>
            <a:pPr algn="ctr"/>
            <a:r>
              <a:rPr lang="en-US" sz="1400">
                <a:solidFill>
                  <a:schemeClr val="accent5"/>
                </a:solidFill>
                <a:latin typeface="Verdana" panose="020B0604030504040204" pitchFamily="34" charset="0"/>
                <a:ea typeface="Verdana" panose="020B0604030504040204" pitchFamily="34" charset="0"/>
                <a:cs typeface="Verdana" panose="020B0604030504040204" pitchFamily="34" charset="0"/>
              </a:rPr>
              <a:t>Total = &gt;14,900</a:t>
            </a:r>
          </a:p>
          <a:p>
            <a:pPr algn="ctr"/>
            <a:r>
              <a:rPr lang="en-US" sz="1400">
                <a:solidFill>
                  <a:schemeClr val="accent5"/>
                </a:solidFill>
                <a:latin typeface="Verdana" panose="020B0604030504040204" pitchFamily="34" charset="0"/>
                <a:ea typeface="Verdana" panose="020B0604030504040204" pitchFamily="34" charset="0"/>
                <a:cs typeface="Verdana" panose="020B0604030504040204" pitchFamily="34" charset="0"/>
              </a:rPr>
              <a:t>Market share = &gt;3.7%</a:t>
            </a:r>
          </a:p>
          <a:p>
            <a:pPr algn="ctr"/>
            <a:r>
              <a:rPr lang="en-US" sz="1400">
                <a:solidFill>
                  <a:schemeClr val="accent5"/>
                </a:solidFill>
                <a:latin typeface="Verdana" panose="020B0604030504040204" pitchFamily="34" charset="0"/>
                <a:ea typeface="Verdana" panose="020B0604030504040204" pitchFamily="34" charset="0"/>
                <a:cs typeface="Verdana" panose="020B0604030504040204" pitchFamily="34" charset="0"/>
              </a:rPr>
              <a:t>2018 Sales &gt;6,000</a:t>
            </a:r>
          </a:p>
          <a:p>
            <a:pPr algn="ctr"/>
            <a:r>
              <a:rPr lang="en-US" sz="1400">
                <a:solidFill>
                  <a:schemeClr val="accent5"/>
                </a:solidFill>
                <a:latin typeface="Verdana" panose="020B0604030504040204" pitchFamily="34" charset="0"/>
                <a:ea typeface="Verdana" panose="020B0604030504040204" pitchFamily="34" charset="0"/>
                <a:cs typeface="Verdana" panose="020B0604030504040204" pitchFamily="34" charset="0"/>
              </a:rPr>
              <a:t>Growth = 151% over 2017</a:t>
            </a:r>
          </a:p>
          <a:p>
            <a:pPr algn="ctr"/>
            <a:r>
              <a:rPr lang="en-US" sz="1400">
                <a:solidFill>
                  <a:schemeClr val="accent5"/>
                </a:solidFill>
                <a:latin typeface="Verdana" panose="020B0604030504040204" pitchFamily="34" charset="0"/>
                <a:ea typeface="Verdana" panose="020B0604030504040204" pitchFamily="34" charset="0"/>
                <a:cs typeface="Verdana" panose="020B0604030504040204" pitchFamily="34" charset="0"/>
              </a:rPr>
              <a:t>Share of new car sales = 15.4%</a:t>
            </a:r>
          </a:p>
          <a:p>
            <a:pPr algn="ctr"/>
            <a:r>
              <a:rPr lang="en-US" sz="1400">
                <a:solidFill>
                  <a:schemeClr val="accent5"/>
                </a:solidFill>
                <a:latin typeface="Verdana" panose="020B0604030504040204" pitchFamily="34" charset="0"/>
                <a:ea typeface="Verdana" panose="020B0604030504040204" pitchFamily="34" charset="0"/>
                <a:cs typeface="Verdana" panose="020B0604030504040204" pitchFamily="34" charset="0"/>
              </a:rPr>
              <a:t>Most charging stations in Canada (over 1000)</a:t>
            </a:r>
          </a:p>
          <a:p>
            <a:pPr algn="ctr"/>
            <a:endParaRPr lang="en-US" sz="1400">
              <a:solidFill>
                <a:schemeClr val="accent5"/>
              </a:solidFill>
              <a:latin typeface="Verdana" panose="020B0604030504040204" pitchFamily="34" charset="0"/>
              <a:ea typeface="Verdana" panose="020B0604030504040204" pitchFamily="34" charset="0"/>
              <a:cs typeface="Verdana" panose="020B0604030504040204" pitchFamily="34" charset="0"/>
            </a:endParaRPr>
          </a:p>
          <a:p>
            <a:pPr algn="ctr"/>
            <a:endParaRPr lang="en-US" sz="1400">
              <a:solidFill>
                <a:schemeClr val="accent5"/>
              </a:solidFill>
              <a:latin typeface="Verdana" panose="020B0604030504040204" pitchFamily="34" charset="0"/>
              <a:ea typeface="Verdana" panose="020B0604030504040204" pitchFamily="34" charset="0"/>
              <a:cs typeface="Verdana" panose="020B0604030504040204" pitchFamily="34" charset="0"/>
            </a:endParaRPr>
          </a:p>
          <a:p>
            <a:pPr algn="ctr"/>
            <a:endParaRPr lang="en-US" sz="1400">
              <a:solidFill>
                <a:schemeClr val="accent5"/>
              </a:solidFill>
              <a:latin typeface="Verdana" panose="020B0604030504040204" pitchFamily="34" charset="0"/>
              <a:ea typeface="Verdana" panose="020B0604030504040204" pitchFamily="34" charset="0"/>
              <a:cs typeface="Verdana" panose="020B0604030504040204" pitchFamily="34" charset="0"/>
            </a:endParaRPr>
          </a:p>
          <a:p>
            <a:pPr algn="ctr"/>
            <a:endParaRPr lang="en-US" sz="1400">
              <a:solidFill>
                <a:schemeClr val="accent5"/>
              </a:solidFill>
              <a:latin typeface="Verdana" panose="020B0604030504040204" pitchFamily="34" charset="0"/>
              <a:ea typeface="Verdana" panose="020B0604030504040204" pitchFamily="34" charset="0"/>
              <a:cs typeface="Verdana" panose="020B0604030504040204" pitchFamily="34" charset="0"/>
            </a:endParaRPr>
          </a:p>
          <a:p>
            <a:pPr algn="ctr"/>
            <a:endParaRPr lang="en-US" sz="1400">
              <a:solidFill>
                <a:schemeClr val="accent5"/>
              </a:solidFill>
              <a:latin typeface="Verdana" panose="020B0604030504040204" pitchFamily="34" charset="0"/>
              <a:ea typeface="Verdana" panose="020B0604030504040204" pitchFamily="34" charset="0"/>
              <a:cs typeface="Verdana" panose="020B0604030504040204" pitchFamily="34" charset="0"/>
            </a:endParaRPr>
          </a:p>
          <a:p>
            <a:pPr algn="ctr"/>
            <a:endParaRPr lang="en-US" sz="1400">
              <a:solidFill>
                <a:schemeClr val="accent5"/>
              </a:solidFill>
              <a:latin typeface="Verdana" panose="020B0604030504040204" pitchFamily="34" charset="0"/>
              <a:ea typeface="Verdana" panose="020B0604030504040204" pitchFamily="34" charset="0"/>
              <a:cs typeface="Verdana" panose="020B0604030504040204" pitchFamily="34" charset="0"/>
            </a:endParaRPr>
          </a:p>
          <a:p>
            <a:pPr algn="ctr"/>
            <a:endParaRPr lang="en-US" sz="1400">
              <a:solidFill>
                <a:schemeClr val="accent5"/>
              </a:solidFill>
              <a:latin typeface="Verdana" panose="020B0604030504040204" pitchFamily="34" charset="0"/>
              <a:ea typeface="Verdana" panose="020B0604030504040204" pitchFamily="34" charset="0"/>
              <a:cs typeface="Verdana" panose="020B0604030504040204" pitchFamily="34" charset="0"/>
            </a:endParaRPr>
          </a:p>
          <a:p>
            <a:endParaRPr lang="en-US" sz="1600" b="1">
              <a:solidFill>
                <a:schemeClr val="bg1"/>
              </a:solidFill>
            </a:endParaRPr>
          </a:p>
        </p:txBody>
      </p:sp>
      <p:sp>
        <p:nvSpPr>
          <p:cNvPr id="8" name="Content Placeholder 2">
            <a:extLst>
              <a:ext uri="{FF2B5EF4-FFF2-40B4-BE49-F238E27FC236}">
                <a16:creationId xmlns:a16="http://schemas.microsoft.com/office/drawing/2014/main" xmlns="" id="{E77CC632-610B-1D45-9B47-34A210C1638F}"/>
              </a:ext>
            </a:extLst>
          </p:cNvPr>
          <p:cNvSpPr txBox="1">
            <a:spLocks/>
          </p:cNvSpPr>
          <p:nvPr/>
        </p:nvSpPr>
        <p:spPr>
          <a:xfrm>
            <a:off x="3732136" y="440538"/>
            <a:ext cx="7512784" cy="6255536"/>
          </a:xfrm>
          <a:prstGeom prst="rect">
            <a:avLst/>
          </a:prstGeom>
        </p:spPr>
        <p:txBody>
          <a:bodyPr>
            <a:normAutofit fontScale="47500" lnSpcReduction="20000"/>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buFont typeface="Arial"/>
              <a:buNone/>
            </a:pPr>
            <a:r>
              <a:rPr lang="en-US" sz="5100" b="1" dirty="0">
                <a:solidFill>
                  <a:schemeClr val="accent6">
                    <a:lumMod val="75000"/>
                  </a:schemeClr>
                </a:solidFill>
              </a:rPr>
              <a:t>Clean Energy Vehicle Program (2011)</a:t>
            </a:r>
          </a:p>
          <a:p>
            <a:pPr>
              <a:lnSpc>
                <a:spcPct val="120000"/>
              </a:lnSpc>
            </a:pPr>
            <a:r>
              <a:rPr lang="en-US" sz="3200" b="1" dirty="0"/>
              <a:t>Rebates </a:t>
            </a:r>
            <a:r>
              <a:rPr lang="en-US" sz="3200" dirty="0"/>
              <a:t>now stacked onto federal incentives and SCRAP-IT incentives</a:t>
            </a:r>
          </a:p>
          <a:p>
            <a:pPr lvl="1">
              <a:lnSpc>
                <a:spcPct val="120000"/>
              </a:lnSpc>
              <a:buFont typeface="Wingdings" pitchFamily="2" charset="2"/>
              <a:buChar char="ü"/>
            </a:pPr>
            <a:r>
              <a:rPr lang="en-US" sz="2700" dirty="0"/>
              <a:t>Up to CA$16,000 in total incentives for a new EV </a:t>
            </a:r>
          </a:p>
          <a:p>
            <a:pPr lvl="1">
              <a:lnSpc>
                <a:spcPct val="120000"/>
              </a:lnSpc>
              <a:buFont typeface="Wingdings" pitchFamily="2" charset="2"/>
              <a:buChar char="ü"/>
            </a:pPr>
            <a:r>
              <a:rPr lang="en-US" sz="2700" dirty="0"/>
              <a:t>Additional Support for CEV fleets, medium/heavy-duty, and electric motorcycles</a:t>
            </a:r>
          </a:p>
          <a:p>
            <a:pPr>
              <a:lnSpc>
                <a:spcPct val="120000"/>
              </a:lnSpc>
              <a:buFont typeface="Arial" panose="020B0604020202020204" pitchFamily="34" charset="0"/>
              <a:buChar char="•"/>
            </a:pPr>
            <a:r>
              <a:rPr lang="en-US" sz="3200" b="1" dirty="0"/>
              <a:t>SCRAP-IT incentives to get older vehicles off the road</a:t>
            </a:r>
          </a:p>
          <a:p>
            <a:pPr lvl="1">
              <a:lnSpc>
                <a:spcPct val="120000"/>
              </a:lnSpc>
              <a:buFont typeface="Wingdings" pitchFamily="2" charset="2"/>
              <a:buChar char="ü"/>
            </a:pPr>
            <a:r>
              <a:rPr lang="en-US" sz="2700" dirty="0"/>
              <a:t>Up to CA$6,000 for purchase of: EV/Low emissions vehicle, transit passes, credit w/car sharing, new bike</a:t>
            </a:r>
          </a:p>
          <a:p>
            <a:pPr>
              <a:lnSpc>
                <a:spcPct val="120000"/>
              </a:lnSpc>
              <a:buFont typeface="Arial" panose="020B0604020202020204" pitchFamily="34" charset="0"/>
              <a:buChar char="•"/>
            </a:pPr>
            <a:r>
              <a:rPr lang="en-US" sz="2700" b="1" dirty="0"/>
              <a:t>Expand </a:t>
            </a:r>
            <a:r>
              <a:rPr lang="en-US" sz="3200" b="1" dirty="0"/>
              <a:t>Charging Infrastructure </a:t>
            </a:r>
          </a:p>
          <a:p>
            <a:pPr lvl="1">
              <a:lnSpc>
                <a:spcPct val="120000"/>
              </a:lnSpc>
              <a:buFont typeface="Wingdings" pitchFamily="2" charset="2"/>
              <a:buChar char="ü"/>
            </a:pPr>
            <a:r>
              <a:rPr lang="en-US" sz="2800" dirty="0"/>
              <a:t>&gt;1000 public stations; new emphasis on multi-unit residential and fast chargers</a:t>
            </a:r>
            <a:endParaRPr lang="en-US" sz="2800" b="1" dirty="0"/>
          </a:p>
          <a:p>
            <a:pPr>
              <a:lnSpc>
                <a:spcPct val="120000"/>
              </a:lnSpc>
              <a:buFont typeface="Arial" panose="020B0604020202020204" pitchFamily="34" charset="0"/>
              <a:buChar char="•"/>
            </a:pPr>
            <a:r>
              <a:rPr lang="en-US" sz="3200" b="1" dirty="0"/>
              <a:t>HOV lane access with decal</a:t>
            </a:r>
          </a:p>
          <a:p>
            <a:pPr marL="228600" lvl="1">
              <a:lnSpc>
                <a:spcPct val="120000"/>
              </a:lnSpc>
              <a:spcBef>
                <a:spcPts val="1000"/>
              </a:spcBef>
              <a:buFont typeface="Arial" panose="020B0604020202020204" pitchFamily="34" charset="0"/>
              <a:buChar char="•"/>
            </a:pPr>
            <a:r>
              <a:rPr lang="en-US" sz="3200" b="1" dirty="0"/>
              <a:t>Investments in R&amp;D, </a:t>
            </a:r>
            <a:r>
              <a:rPr lang="en-US" sz="3200" b="1" dirty="0" err="1" smtClean="0"/>
              <a:t>training</a:t>
            </a:r>
            <a:r>
              <a:rPr lang="en-US" sz="2800" dirty="0" err="1"/>
              <a:t>Targeted</a:t>
            </a:r>
            <a:r>
              <a:rPr lang="en-US" sz="2800" dirty="0"/>
              <a:t> support to companies in pre-commercialization, commercialization, demonstration or use of BC-based CEV product (198 companies/orgs)</a:t>
            </a:r>
          </a:p>
          <a:p>
            <a:pPr>
              <a:lnSpc>
                <a:spcPct val="120000"/>
              </a:lnSpc>
              <a:buFont typeface="Arial" panose="020B0604020202020204" pitchFamily="34" charset="0"/>
              <a:buChar char="•"/>
            </a:pPr>
            <a:r>
              <a:rPr lang="en-US" sz="3200" b="1" dirty="0" smtClean="0"/>
              <a:t> </a:t>
            </a:r>
            <a:r>
              <a:rPr lang="en-US" sz="3200" b="1" dirty="0"/>
              <a:t>and outreach</a:t>
            </a:r>
          </a:p>
          <a:p>
            <a:pPr>
              <a:lnSpc>
                <a:spcPct val="120000"/>
              </a:lnSpc>
              <a:buFont typeface="Arial" panose="020B0604020202020204" pitchFamily="34" charset="0"/>
              <a:buChar char="•"/>
            </a:pPr>
            <a:r>
              <a:rPr lang="en-US" sz="3200" b="1" dirty="0" smtClean="0"/>
              <a:t>ZEV </a:t>
            </a:r>
            <a:r>
              <a:rPr lang="en-US" sz="3200" b="1" dirty="0"/>
              <a:t>quota for auto dealers – no gas cars sold after 2040 </a:t>
            </a:r>
            <a:r>
              <a:rPr lang="en-US" sz="3200" dirty="0"/>
              <a:t>(2018)</a:t>
            </a:r>
            <a:endParaRPr lang="en-US" sz="3200" b="1" dirty="0"/>
          </a:p>
          <a:p>
            <a:pPr>
              <a:lnSpc>
                <a:spcPct val="120000"/>
              </a:lnSpc>
              <a:buFont typeface="Arial" panose="020B0604020202020204" pitchFamily="34" charset="0"/>
              <a:buChar char="•"/>
            </a:pPr>
            <a:r>
              <a:rPr lang="en-US" sz="3200" b="1" dirty="0"/>
              <a:t>Low carbon fuel standard (10% reduction by 2020)</a:t>
            </a:r>
            <a:endParaRPr lang="en-US" sz="2200" dirty="0"/>
          </a:p>
          <a:p>
            <a:pPr>
              <a:lnSpc>
                <a:spcPct val="120000"/>
              </a:lnSpc>
              <a:buFont typeface="Arial" panose="020B0604020202020204" pitchFamily="34" charset="0"/>
              <a:buChar char="•"/>
            </a:pPr>
            <a:r>
              <a:rPr lang="en-US" sz="3200" b="1" dirty="0"/>
              <a:t>Carbon Tax since 2008 to generate revenue </a:t>
            </a:r>
          </a:p>
          <a:p>
            <a:pPr lvl="1">
              <a:lnSpc>
                <a:spcPct val="120000"/>
              </a:lnSpc>
              <a:buFont typeface="Wingdings" pitchFamily="2" charset="2"/>
              <a:buChar char="ü"/>
            </a:pPr>
            <a:r>
              <a:rPr lang="en-US" sz="2800" dirty="0"/>
              <a:t>$35/ton CO2e to $40/ton in 2019; will increase $5 annually </a:t>
            </a:r>
            <a:r>
              <a:rPr lang="en-US" sz="2800" dirty="0" err="1"/>
              <a:t>til</a:t>
            </a:r>
            <a:r>
              <a:rPr lang="en-US" sz="2800" dirty="0"/>
              <a:t> $50/ton in 2021</a:t>
            </a:r>
          </a:p>
        </p:txBody>
      </p:sp>
    </p:spTree>
    <p:extLst>
      <p:ext uri="{BB962C8B-B14F-4D97-AF65-F5344CB8AC3E}">
        <p14:creationId xmlns:p14="http://schemas.microsoft.com/office/powerpoint/2010/main" val="3854147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37D59BD4-A490-DF4A-82BD-531D3AC2124D}"/>
              </a:ext>
            </a:extLst>
          </p:cNvPr>
          <p:cNvSpPr>
            <a:spLocks noGrp="1"/>
          </p:cNvSpPr>
          <p:nvPr>
            <p:ph type="sldNum" sz="quarter" idx="10"/>
          </p:nvPr>
        </p:nvSpPr>
        <p:spPr/>
        <p:txBody>
          <a:bodyPr/>
          <a:lstStyle/>
          <a:p>
            <a:fld id="{21F9DCCC-A49A-E045-B4F4-7C6903B0EA14}" type="slidenum">
              <a:rPr lang="en-US" smtClean="0"/>
              <a:t>64</a:t>
            </a:fld>
            <a:endParaRPr lang="en-US"/>
          </a:p>
        </p:txBody>
      </p:sp>
      <p:sp>
        <p:nvSpPr>
          <p:cNvPr id="4" name="Rectangle 3">
            <a:extLst>
              <a:ext uri="{FF2B5EF4-FFF2-40B4-BE49-F238E27FC236}">
                <a16:creationId xmlns:a16="http://schemas.microsoft.com/office/drawing/2014/main" xmlns="" id="{E3EE4873-05E4-854A-AA8F-7FD320B5DF69}"/>
              </a:ext>
            </a:extLst>
          </p:cNvPr>
          <p:cNvSpPr/>
          <p:nvPr/>
        </p:nvSpPr>
        <p:spPr>
          <a:xfrm>
            <a:off x="947081" y="0"/>
            <a:ext cx="2457301" cy="1563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B740D430-0218-3747-A94F-CA90475DFF7B}"/>
              </a:ext>
            </a:extLst>
          </p:cNvPr>
          <p:cNvSpPr txBox="1"/>
          <p:nvPr/>
        </p:nvSpPr>
        <p:spPr>
          <a:xfrm>
            <a:off x="1228435" y="289537"/>
            <a:ext cx="1793061" cy="984885"/>
          </a:xfrm>
          <a:prstGeom prst="rect">
            <a:avLst/>
          </a:prstGeom>
          <a:noFill/>
        </p:spPr>
        <p:txBody>
          <a:bodyPr wrap="square" rtlCol="0">
            <a:spAutoFit/>
          </a:bodyPr>
          <a:lstStyle/>
          <a:p>
            <a:pPr algn="ctr"/>
            <a:r>
              <a:rPr lang="en-US" sz="2400">
                <a:solidFill>
                  <a:schemeClr val="bg1"/>
                </a:solidFill>
              </a:rPr>
              <a:t>ONTARIO</a:t>
            </a:r>
          </a:p>
          <a:p>
            <a:pPr algn="ctr"/>
            <a:endParaRPr lang="en-US" sz="1000">
              <a:solidFill>
                <a:schemeClr val="bg1"/>
              </a:solidFill>
            </a:endParaRPr>
          </a:p>
          <a:p>
            <a:pPr algn="ctr"/>
            <a:r>
              <a:rPr lang="en-US" sz="2400">
                <a:solidFill>
                  <a:schemeClr val="bg1"/>
                </a:solidFill>
              </a:rPr>
              <a:t>POLICIES</a:t>
            </a:r>
          </a:p>
        </p:txBody>
      </p:sp>
      <p:sp>
        <p:nvSpPr>
          <p:cNvPr id="6" name="TextBox 5">
            <a:extLst>
              <a:ext uri="{FF2B5EF4-FFF2-40B4-BE49-F238E27FC236}">
                <a16:creationId xmlns:a16="http://schemas.microsoft.com/office/drawing/2014/main" xmlns="" id="{650ADB2A-9CDD-AD49-A986-2472917676E4}"/>
              </a:ext>
            </a:extLst>
          </p:cNvPr>
          <p:cNvSpPr txBox="1"/>
          <p:nvPr/>
        </p:nvSpPr>
        <p:spPr>
          <a:xfrm>
            <a:off x="0" y="1554102"/>
            <a:ext cx="3404382" cy="5324535"/>
          </a:xfrm>
          <a:prstGeom prst="rect">
            <a:avLst/>
          </a:prstGeom>
          <a:solidFill>
            <a:schemeClr val="bg2">
              <a:lumMod val="60000"/>
              <a:lumOff val="40000"/>
            </a:schemeClr>
          </a:solidFill>
          <a:ln w="19050">
            <a:noFill/>
          </a:ln>
        </p:spPr>
        <p:txBody>
          <a:bodyPr wrap="square" rtlCol="0">
            <a:spAutoFit/>
          </a:bodyPr>
          <a:lstStyle/>
          <a:p>
            <a:endParaRPr lang="en-US" sz="1600" b="1">
              <a:solidFill>
                <a:schemeClr val="bg1"/>
              </a:solidFill>
            </a:endParaRPr>
          </a:p>
          <a:p>
            <a:pPr algn="ctr"/>
            <a:endParaRPr lang="en-US" sz="1400" b="1">
              <a:solidFill>
                <a:schemeClr val="accent5"/>
              </a:solidFill>
              <a:latin typeface="Verdana" panose="020B0604030504040204" pitchFamily="34" charset="0"/>
              <a:ea typeface="Verdana" panose="020B0604030504040204" pitchFamily="34" charset="0"/>
              <a:cs typeface="Verdana" panose="020B0604030504040204" pitchFamily="34" charset="0"/>
            </a:endParaRPr>
          </a:p>
          <a:p>
            <a:pPr algn="ctr"/>
            <a:endParaRPr lang="en-US" sz="1400" b="1">
              <a:solidFill>
                <a:schemeClr val="accent5"/>
              </a:solidFill>
              <a:latin typeface="Verdana" panose="020B0604030504040204" pitchFamily="34" charset="0"/>
              <a:ea typeface="Verdana" panose="020B0604030504040204" pitchFamily="34" charset="0"/>
              <a:cs typeface="Verdana" panose="020B0604030504040204" pitchFamily="34" charset="0"/>
            </a:endParaRPr>
          </a:p>
          <a:p>
            <a:pPr algn="ctr"/>
            <a:endParaRPr lang="en-US" sz="1400" b="1">
              <a:solidFill>
                <a:schemeClr val="accent5"/>
              </a:solidFill>
              <a:latin typeface="Verdana" panose="020B0604030504040204" pitchFamily="34" charset="0"/>
              <a:ea typeface="Verdana" panose="020B0604030504040204" pitchFamily="34" charset="0"/>
              <a:cs typeface="Verdana" panose="020B0604030504040204" pitchFamily="34" charset="0"/>
            </a:endParaRPr>
          </a:p>
          <a:p>
            <a:pPr algn="ctr"/>
            <a:endParaRPr lang="en-US" sz="1400" b="1">
              <a:solidFill>
                <a:schemeClr val="accent5"/>
              </a:solidFill>
              <a:latin typeface="Verdana" panose="020B0604030504040204" pitchFamily="34" charset="0"/>
              <a:ea typeface="Verdana" panose="020B0604030504040204" pitchFamily="34" charset="0"/>
              <a:cs typeface="Verdana" panose="020B0604030504040204" pitchFamily="34" charset="0"/>
            </a:endParaRPr>
          </a:p>
          <a:p>
            <a:pPr algn="ctr"/>
            <a:endParaRPr lang="en-US" sz="1400" b="1">
              <a:solidFill>
                <a:schemeClr val="accent5"/>
              </a:solidFill>
              <a:latin typeface="Verdana" panose="020B0604030504040204" pitchFamily="34" charset="0"/>
              <a:ea typeface="Verdana" panose="020B0604030504040204" pitchFamily="34" charset="0"/>
              <a:cs typeface="Verdana" panose="020B0604030504040204" pitchFamily="34" charset="0"/>
            </a:endParaRPr>
          </a:p>
          <a:p>
            <a:pPr algn="ctr"/>
            <a:endParaRPr lang="en-US" sz="1400" b="1">
              <a:solidFill>
                <a:schemeClr val="accent5"/>
              </a:solidFill>
              <a:latin typeface="Verdana" panose="020B0604030504040204" pitchFamily="34" charset="0"/>
              <a:ea typeface="Verdana" panose="020B0604030504040204" pitchFamily="34" charset="0"/>
              <a:cs typeface="Verdana" panose="020B0604030504040204" pitchFamily="34" charset="0"/>
            </a:endParaRPr>
          </a:p>
          <a:p>
            <a:pPr algn="ctr"/>
            <a:r>
              <a:rPr lang="en-US" sz="1400" b="1">
                <a:solidFill>
                  <a:schemeClr val="accent5"/>
                </a:solidFill>
                <a:latin typeface="Verdana" panose="020B0604030504040204" pitchFamily="34" charset="0"/>
                <a:ea typeface="Verdana" panose="020B0604030504040204" pitchFamily="34" charset="0"/>
                <a:cs typeface="Verdana" panose="020B0604030504040204" pitchFamily="34" charset="0"/>
              </a:rPr>
              <a:t>Leader in 2018 sales growth</a:t>
            </a:r>
          </a:p>
          <a:p>
            <a:pPr algn="ctr"/>
            <a:endParaRPr lang="en-US" sz="1400" b="1">
              <a:solidFill>
                <a:schemeClr val="accent5"/>
              </a:solidFill>
              <a:latin typeface="Verdana" panose="020B0604030504040204" pitchFamily="34" charset="0"/>
              <a:ea typeface="Verdana" panose="020B0604030504040204" pitchFamily="34" charset="0"/>
              <a:cs typeface="Verdana" panose="020B0604030504040204" pitchFamily="34" charset="0"/>
            </a:endParaRPr>
          </a:p>
          <a:p>
            <a:pPr algn="ctr"/>
            <a:r>
              <a:rPr lang="en-US" sz="1400">
                <a:solidFill>
                  <a:schemeClr val="accent5"/>
                </a:solidFill>
                <a:latin typeface="Verdana" panose="020B0604030504040204" pitchFamily="34" charset="0"/>
                <a:ea typeface="Verdana" panose="020B0604030504040204" pitchFamily="34" charset="0"/>
                <a:cs typeface="Verdana" panose="020B0604030504040204" pitchFamily="34" charset="0"/>
              </a:rPr>
              <a:t>Total =  &gt;31,300</a:t>
            </a:r>
          </a:p>
          <a:p>
            <a:pPr algn="ctr"/>
            <a:r>
              <a:rPr lang="en-US" sz="1400">
                <a:solidFill>
                  <a:schemeClr val="accent5"/>
                </a:solidFill>
                <a:latin typeface="Verdana" panose="020B0604030504040204" pitchFamily="34" charset="0"/>
                <a:ea typeface="Verdana" panose="020B0604030504040204" pitchFamily="34" charset="0"/>
                <a:cs typeface="Verdana" panose="020B0604030504040204" pitchFamily="34" charset="0"/>
              </a:rPr>
              <a:t>2018 Sales &gt;15,000</a:t>
            </a:r>
          </a:p>
          <a:p>
            <a:pPr algn="ctr"/>
            <a:r>
              <a:rPr lang="en-US" sz="1400">
                <a:solidFill>
                  <a:schemeClr val="accent5"/>
                </a:solidFill>
                <a:latin typeface="Verdana" panose="020B0604030504040204" pitchFamily="34" charset="0"/>
                <a:ea typeface="Verdana" panose="020B0604030504040204" pitchFamily="34" charset="0"/>
                <a:cs typeface="Verdana" panose="020B0604030504040204" pitchFamily="34" charset="0"/>
              </a:rPr>
              <a:t>Growth = 209% over 2017</a:t>
            </a:r>
          </a:p>
          <a:p>
            <a:pPr algn="ctr"/>
            <a:r>
              <a:rPr lang="en-US" sz="1400">
                <a:solidFill>
                  <a:schemeClr val="accent5"/>
                </a:solidFill>
                <a:latin typeface="Verdana" panose="020B0604030504040204" pitchFamily="34" charset="0"/>
                <a:ea typeface="Verdana" panose="020B0604030504040204" pitchFamily="34" charset="0"/>
                <a:cs typeface="Verdana" panose="020B0604030504040204" pitchFamily="34" charset="0"/>
              </a:rPr>
              <a:t>Share of new car sales = 8.2%</a:t>
            </a:r>
          </a:p>
          <a:p>
            <a:pPr algn="ctr"/>
            <a:endParaRPr lang="en-US" sz="1400">
              <a:solidFill>
                <a:schemeClr val="accent5"/>
              </a:solidFill>
              <a:latin typeface="Verdana" panose="020B0604030504040204" pitchFamily="34" charset="0"/>
              <a:ea typeface="Verdana" panose="020B0604030504040204" pitchFamily="34" charset="0"/>
              <a:cs typeface="Verdana" panose="020B0604030504040204" pitchFamily="34" charset="0"/>
            </a:endParaRPr>
          </a:p>
          <a:p>
            <a:pPr algn="ctr"/>
            <a:endParaRPr lang="en-US" sz="1400">
              <a:solidFill>
                <a:schemeClr val="accent5"/>
              </a:solidFill>
              <a:latin typeface="Verdana" panose="020B0604030504040204" pitchFamily="34" charset="0"/>
              <a:ea typeface="Verdana" panose="020B0604030504040204" pitchFamily="34" charset="0"/>
              <a:cs typeface="Verdana" panose="020B0604030504040204" pitchFamily="34" charset="0"/>
            </a:endParaRPr>
          </a:p>
          <a:p>
            <a:pPr algn="ctr"/>
            <a:endParaRPr lang="en-US" sz="1400">
              <a:solidFill>
                <a:schemeClr val="accent5"/>
              </a:solidFill>
              <a:latin typeface="Verdana" panose="020B0604030504040204" pitchFamily="34" charset="0"/>
              <a:ea typeface="Verdana" panose="020B0604030504040204" pitchFamily="34" charset="0"/>
              <a:cs typeface="Verdana" panose="020B0604030504040204" pitchFamily="34" charset="0"/>
            </a:endParaRPr>
          </a:p>
          <a:p>
            <a:pPr algn="ctr"/>
            <a:endParaRPr lang="en-US" sz="1400">
              <a:solidFill>
                <a:schemeClr val="accent5"/>
              </a:solidFill>
              <a:latin typeface="Verdana" panose="020B0604030504040204" pitchFamily="34" charset="0"/>
              <a:ea typeface="Verdana" panose="020B0604030504040204" pitchFamily="34" charset="0"/>
              <a:cs typeface="Verdana" panose="020B0604030504040204" pitchFamily="34" charset="0"/>
            </a:endParaRPr>
          </a:p>
          <a:p>
            <a:pPr algn="ctr"/>
            <a:endParaRPr lang="en-US" sz="1400">
              <a:solidFill>
                <a:schemeClr val="accent5"/>
              </a:solidFill>
              <a:latin typeface="Verdana" panose="020B0604030504040204" pitchFamily="34" charset="0"/>
              <a:ea typeface="Verdana" panose="020B0604030504040204" pitchFamily="34" charset="0"/>
              <a:cs typeface="Verdana" panose="020B0604030504040204" pitchFamily="34" charset="0"/>
            </a:endParaRPr>
          </a:p>
          <a:p>
            <a:pPr algn="ctr"/>
            <a:endParaRPr lang="en-US" sz="1400">
              <a:solidFill>
                <a:schemeClr val="accent5"/>
              </a:solidFill>
              <a:latin typeface="Verdana" panose="020B0604030504040204" pitchFamily="34" charset="0"/>
              <a:ea typeface="Verdana" panose="020B0604030504040204" pitchFamily="34" charset="0"/>
              <a:cs typeface="Verdana" panose="020B0604030504040204" pitchFamily="34" charset="0"/>
            </a:endParaRPr>
          </a:p>
          <a:p>
            <a:pPr algn="ctr"/>
            <a:endParaRPr lang="en-US" sz="1400">
              <a:solidFill>
                <a:schemeClr val="accent5"/>
              </a:solidFill>
              <a:latin typeface="Verdana" panose="020B0604030504040204" pitchFamily="34" charset="0"/>
              <a:ea typeface="Verdana" panose="020B0604030504040204" pitchFamily="34" charset="0"/>
              <a:cs typeface="Verdana" panose="020B0604030504040204" pitchFamily="34" charset="0"/>
            </a:endParaRPr>
          </a:p>
          <a:p>
            <a:pPr algn="ctr"/>
            <a:endParaRPr lang="en-US" sz="1400">
              <a:solidFill>
                <a:schemeClr val="accent5"/>
              </a:solidFill>
              <a:latin typeface="Verdana" panose="020B0604030504040204" pitchFamily="34" charset="0"/>
              <a:ea typeface="Verdana" panose="020B0604030504040204" pitchFamily="34" charset="0"/>
              <a:cs typeface="Verdana" panose="020B0604030504040204" pitchFamily="34" charset="0"/>
            </a:endParaRPr>
          </a:p>
          <a:p>
            <a:pPr algn="ctr"/>
            <a:endParaRPr lang="en-US" sz="1400">
              <a:solidFill>
                <a:schemeClr val="accent5"/>
              </a:solidFill>
              <a:latin typeface="Verdana" panose="020B0604030504040204" pitchFamily="34" charset="0"/>
              <a:ea typeface="Verdana" panose="020B0604030504040204" pitchFamily="34" charset="0"/>
              <a:cs typeface="Verdana" panose="020B0604030504040204" pitchFamily="34" charset="0"/>
            </a:endParaRPr>
          </a:p>
          <a:p>
            <a:pPr algn="ctr"/>
            <a:endParaRPr lang="en-US" sz="1400">
              <a:solidFill>
                <a:schemeClr val="accent5"/>
              </a:solidFill>
              <a:latin typeface="Verdana" panose="020B0604030504040204" pitchFamily="34" charset="0"/>
              <a:ea typeface="Verdana" panose="020B0604030504040204" pitchFamily="34" charset="0"/>
              <a:cs typeface="Verdana" panose="020B0604030504040204" pitchFamily="34" charset="0"/>
            </a:endParaRPr>
          </a:p>
          <a:p>
            <a:endParaRPr lang="en-US" sz="1600" b="1">
              <a:solidFill>
                <a:schemeClr val="bg1"/>
              </a:solidFill>
            </a:endParaRPr>
          </a:p>
        </p:txBody>
      </p:sp>
      <p:sp>
        <p:nvSpPr>
          <p:cNvPr id="8" name="Content Placeholder 2">
            <a:extLst>
              <a:ext uri="{FF2B5EF4-FFF2-40B4-BE49-F238E27FC236}">
                <a16:creationId xmlns:a16="http://schemas.microsoft.com/office/drawing/2014/main" xmlns="" id="{18759A8D-611B-EE4B-B28B-4C3E39C94231}"/>
              </a:ext>
            </a:extLst>
          </p:cNvPr>
          <p:cNvSpPr txBox="1">
            <a:spLocks/>
          </p:cNvSpPr>
          <p:nvPr/>
        </p:nvSpPr>
        <p:spPr>
          <a:xfrm>
            <a:off x="3779521" y="481719"/>
            <a:ext cx="6813270" cy="5894562"/>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10000"/>
              </a:lnSpc>
              <a:buFont typeface="Arial"/>
              <a:buNone/>
            </a:pPr>
            <a:r>
              <a:rPr lang="en-US" sz="2400" b="1" dirty="0">
                <a:solidFill>
                  <a:schemeClr val="accent6">
                    <a:lumMod val="75000"/>
                  </a:schemeClr>
                </a:solidFill>
              </a:rPr>
              <a:t>Rapid progress 2010-2018, </a:t>
            </a:r>
            <a:r>
              <a:rPr lang="en-US" sz="2400" b="1" dirty="0" smtClean="0">
                <a:solidFill>
                  <a:schemeClr val="accent6">
                    <a:lumMod val="75000"/>
                  </a:schemeClr>
                </a:solidFill>
              </a:rPr>
              <a:t>then </a:t>
            </a:r>
            <a:r>
              <a:rPr lang="en-US" sz="2400" b="1" dirty="0">
                <a:solidFill>
                  <a:schemeClr val="accent6">
                    <a:lumMod val="75000"/>
                  </a:schemeClr>
                </a:solidFill>
              </a:rPr>
              <a:t>new </a:t>
            </a:r>
            <a:r>
              <a:rPr lang="en-US" sz="2400" b="1" dirty="0" err="1">
                <a:solidFill>
                  <a:schemeClr val="accent6">
                    <a:lumMod val="75000"/>
                  </a:schemeClr>
                </a:solidFill>
              </a:rPr>
              <a:t>Govt</a:t>
            </a:r>
            <a:r>
              <a:rPr lang="en-US" sz="2400" b="1" dirty="0">
                <a:solidFill>
                  <a:schemeClr val="accent6">
                    <a:lumMod val="75000"/>
                  </a:schemeClr>
                </a:solidFill>
              </a:rPr>
              <a:t> cancelled most policies</a:t>
            </a:r>
          </a:p>
          <a:p>
            <a:pPr marL="0" indent="0">
              <a:lnSpc>
                <a:spcPct val="110000"/>
              </a:lnSpc>
              <a:buNone/>
            </a:pPr>
            <a:endParaRPr lang="en-US" sz="800" b="1" dirty="0"/>
          </a:p>
          <a:p>
            <a:pPr>
              <a:lnSpc>
                <a:spcPct val="100000"/>
              </a:lnSpc>
            </a:pPr>
            <a:r>
              <a:rPr lang="en-US" sz="1800" b="1" dirty="0"/>
              <a:t>Highest Rebates</a:t>
            </a:r>
            <a:r>
              <a:rPr lang="en-US" sz="1800" dirty="0"/>
              <a:t> </a:t>
            </a:r>
          </a:p>
          <a:p>
            <a:pPr lvl="1">
              <a:lnSpc>
                <a:spcPct val="100000"/>
              </a:lnSpc>
              <a:buFont typeface="Wingdings" pitchFamily="2" charset="2"/>
              <a:buChar char="ü"/>
            </a:pPr>
            <a:r>
              <a:rPr lang="en-US" sz="1800" dirty="0"/>
              <a:t>First Province to offer purchase incentives (2010)</a:t>
            </a:r>
          </a:p>
          <a:p>
            <a:pPr lvl="1">
              <a:lnSpc>
                <a:spcPct val="100000"/>
              </a:lnSpc>
              <a:buFont typeface="Wingdings" pitchFamily="2" charset="2"/>
              <a:buChar char="ü"/>
            </a:pPr>
            <a:r>
              <a:rPr lang="en-US" sz="1800" dirty="0"/>
              <a:t>Up to CA$14,000 (cancelled June 2018) </a:t>
            </a:r>
          </a:p>
          <a:p>
            <a:pPr>
              <a:lnSpc>
                <a:spcPct val="100000"/>
              </a:lnSpc>
            </a:pPr>
            <a:r>
              <a:rPr lang="en-US" sz="1800" b="1" dirty="0"/>
              <a:t>Charging station incentives </a:t>
            </a:r>
            <a:r>
              <a:rPr lang="en-US" sz="1800" dirty="0"/>
              <a:t>(2013)</a:t>
            </a:r>
          </a:p>
          <a:p>
            <a:pPr lvl="1">
              <a:lnSpc>
                <a:spcPct val="100000"/>
              </a:lnSpc>
              <a:buFont typeface="Wingdings" pitchFamily="2" charset="2"/>
              <a:buChar char="ü"/>
            </a:pPr>
            <a:r>
              <a:rPr lang="en-US" sz="1800" dirty="0"/>
              <a:t>CA$1000 per station (Cancelled in June 2018)</a:t>
            </a:r>
          </a:p>
          <a:p>
            <a:pPr>
              <a:lnSpc>
                <a:spcPct val="100000"/>
              </a:lnSpc>
            </a:pPr>
            <a:r>
              <a:rPr lang="en-US" sz="1800" b="1" dirty="0"/>
              <a:t>HOV lane access</a:t>
            </a:r>
          </a:p>
          <a:p>
            <a:pPr>
              <a:lnSpc>
                <a:spcPct val="100000"/>
              </a:lnSpc>
            </a:pPr>
            <a:r>
              <a:rPr lang="en-US" sz="1800" b="1" dirty="0"/>
              <a:t>City of Toronto EV-ready building regulation</a:t>
            </a:r>
          </a:p>
          <a:p>
            <a:pPr>
              <a:lnSpc>
                <a:spcPct val="100000"/>
              </a:lnSpc>
            </a:pPr>
            <a:r>
              <a:rPr lang="en-US" sz="1800" b="1" dirty="0"/>
              <a:t>Cap and Invest Program - WCI </a:t>
            </a:r>
            <a:r>
              <a:rPr lang="en-US" sz="1800" dirty="0"/>
              <a:t>(2017) </a:t>
            </a:r>
          </a:p>
          <a:p>
            <a:pPr lvl="1">
              <a:lnSpc>
                <a:spcPct val="100000"/>
              </a:lnSpc>
              <a:buFont typeface="Wingdings" pitchFamily="2" charset="2"/>
              <a:buChar char="ü"/>
            </a:pPr>
            <a:r>
              <a:rPr lang="en-US" sz="1800" dirty="0"/>
              <a:t>Cancelled in June 2018</a:t>
            </a:r>
          </a:p>
          <a:p>
            <a:pPr marL="0" indent="0" algn="ctr">
              <a:lnSpc>
                <a:spcPct val="120000"/>
              </a:lnSpc>
              <a:buFont typeface="Arial"/>
              <a:buNone/>
            </a:pPr>
            <a:endParaRPr lang="en-US" sz="2400" dirty="0"/>
          </a:p>
        </p:txBody>
      </p:sp>
    </p:spTree>
    <p:extLst>
      <p:ext uri="{BB962C8B-B14F-4D97-AF65-F5344CB8AC3E}">
        <p14:creationId xmlns:p14="http://schemas.microsoft.com/office/powerpoint/2010/main" val="6672615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FB21F1-76A5-C94E-9D95-56416369C622}"/>
              </a:ext>
            </a:extLst>
          </p:cNvPr>
          <p:cNvSpPr>
            <a:spLocks noGrp="1"/>
          </p:cNvSpPr>
          <p:nvPr>
            <p:ph type="title"/>
          </p:nvPr>
        </p:nvSpPr>
        <p:spPr/>
        <p:txBody>
          <a:bodyPr/>
          <a:lstStyle/>
          <a:p>
            <a:r>
              <a:rPr lang="en-US"/>
              <a:t>Funny Video – best selling models</a:t>
            </a:r>
          </a:p>
        </p:txBody>
      </p:sp>
      <p:sp>
        <p:nvSpPr>
          <p:cNvPr id="3" name="Content Placeholder 2">
            <a:extLst>
              <a:ext uri="{FF2B5EF4-FFF2-40B4-BE49-F238E27FC236}">
                <a16:creationId xmlns:a16="http://schemas.microsoft.com/office/drawing/2014/main" xmlns="" id="{EF827211-B985-0340-8E58-D765B35AE7C3}"/>
              </a:ext>
            </a:extLst>
          </p:cNvPr>
          <p:cNvSpPr>
            <a:spLocks noGrp="1"/>
          </p:cNvSpPr>
          <p:nvPr>
            <p:ph idx="1"/>
          </p:nvPr>
        </p:nvSpPr>
        <p:spPr/>
        <p:txBody>
          <a:bodyPr/>
          <a:lstStyle/>
          <a:p>
            <a:r>
              <a:rPr lang="en-US" dirty="0">
                <a:hlinkClick r:id="rId3"/>
              </a:rPr>
              <a:t>Evolution of US EV Sales (with GoT Music!)</a:t>
            </a:r>
            <a:endParaRPr lang="en-US" dirty="0"/>
          </a:p>
        </p:txBody>
      </p:sp>
      <p:sp>
        <p:nvSpPr>
          <p:cNvPr id="4" name="Slide Number Placeholder 3">
            <a:extLst>
              <a:ext uri="{FF2B5EF4-FFF2-40B4-BE49-F238E27FC236}">
                <a16:creationId xmlns:a16="http://schemas.microsoft.com/office/drawing/2014/main" xmlns="" id="{88C4C7F3-F103-FA4D-9E01-10C967A522DB}"/>
              </a:ext>
            </a:extLst>
          </p:cNvPr>
          <p:cNvSpPr>
            <a:spLocks noGrp="1"/>
          </p:cNvSpPr>
          <p:nvPr>
            <p:ph type="sldNum" sz="quarter" idx="10"/>
          </p:nvPr>
        </p:nvSpPr>
        <p:spPr/>
        <p:txBody>
          <a:bodyPr/>
          <a:lstStyle/>
          <a:p>
            <a:fld id="{21F9DCCC-A49A-E045-B4F4-7C6903B0EA14}" type="slidenum">
              <a:rPr lang="en-US" smtClean="0"/>
              <a:t>65</a:t>
            </a:fld>
            <a:endParaRPr lang="en-US"/>
          </a:p>
        </p:txBody>
      </p:sp>
    </p:spTree>
    <p:extLst>
      <p:ext uri="{BB962C8B-B14F-4D97-AF65-F5344CB8AC3E}">
        <p14:creationId xmlns:p14="http://schemas.microsoft.com/office/powerpoint/2010/main" val="3224386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6043C4-6899-EC48-A37C-249B5ACBC3B5}"/>
              </a:ext>
            </a:extLst>
          </p:cNvPr>
          <p:cNvSpPr>
            <a:spLocks noGrp="1"/>
          </p:cNvSpPr>
          <p:nvPr>
            <p:ph type="title"/>
          </p:nvPr>
        </p:nvSpPr>
        <p:spPr/>
        <p:txBody>
          <a:bodyPr/>
          <a:lstStyle/>
          <a:p>
            <a:r>
              <a:rPr lang="en-US" dirty="0"/>
              <a:t>Path to Paris – EV Growth</a:t>
            </a:r>
          </a:p>
        </p:txBody>
      </p:sp>
      <p:pic>
        <p:nvPicPr>
          <p:cNvPr id="7" name="Content Placeholder 6" descr="A screenshot of a cell phone&#10;&#10;Description automatically generated">
            <a:extLst>
              <a:ext uri="{FF2B5EF4-FFF2-40B4-BE49-F238E27FC236}">
                <a16:creationId xmlns:a16="http://schemas.microsoft.com/office/drawing/2014/main" xmlns="" id="{CF24799F-6527-9341-8B65-C189935AF4DC}"/>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423863" y="2360609"/>
            <a:ext cx="5327399" cy="3937938"/>
          </a:xfrm>
        </p:spPr>
      </p:pic>
      <p:sp>
        <p:nvSpPr>
          <p:cNvPr id="4" name="Slide Number Placeholder 3">
            <a:extLst>
              <a:ext uri="{FF2B5EF4-FFF2-40B4-BE49-F238E27FC236}">
                <a16:creationId xmlns:a16="http://schemas.microsoft.com/office/drawing/2014/main" xmlns="" id="{128C8AD9-A55D-264F-8A83-79D4629185D1}"/>
              </a:ext>
            </a:extLst>
          </p:cNvPr>
          <p:cNvSpPr>
            <a:spLocks noGrp="1"/>
          </p:cNvSpPr>
          <p:nvPr>
            <p:ph type="sldNum" sz="quarter" idx="10"/>
          </p:nvPr>
        </p:nvSpPr>
        <p:spPr/>
        <p:txBody>
          <a:bodyPr/>
          <a:lstStyle/>
          <a:p>
            <a:fld id="{21F9DCCC-A49A-E045-B4F4-7C6903B0EA14}" type="slidenum">
              <a:rPr lang="en-US" smtClean="0"/>
              <a:t>7</a:t>
            </a:fld>
            <a:endParaRPr lang="en-US"/>
          </a:p>
        </p:txBody>
      </p:sp>
      <p:sp>
        <p:nvSpPr>
          <p:cNvPr id="5" name="Text Placeholder 4">
            <a:extLst>
              <a:ext uri="{FF2B5EF4-FFF2-40B4-BE49-F238E27FC236}">
                <a16:creationId xmlns:a16="http://schemas.microsoft.com/office/drawing/2014/main" xmlns="" id="{41C3DDF0-568A-1142-AAA8-C19F94504BDB}"/>
              </a:ext>
            </a:extLst>
          </p:cNvPr>
          <p:cNvSpPr>
            <a:spLocks noGrp="1"/>
          </p:cNvSpPr>
          <p:nvPr>
            <p:ph type="body" sz="quarter" idx="11"/>
          </p:nvPr>
        </p:nvSpPr>
        <p:spPr/>
        <p:txBody>
          <a:bodyPr/>
          <a:lstStyle/>
          <a:p>
            <a:r>
              <a:rPr lang="en-US"/>
              <a:t>What does that look like over the next six years?</a:t>
            </a:r>
          </a:p>
        </p:txBody>
      </p:sp>
      <p:sp>
        <p:nvSpPr>
          <p:cNvPr id="12" name="Right Arrow 11">
            <a:extLst>
              <a:ext uri="{FF2B5EF4-FFF2-40B4-BE49-F238E27FC236}">
                <a16:creationId xmlns:a16="http://schemas.microsoft.com/office/drawing/2014/main" xmlns="" id="{F90E6630-F866-9541-AA99-08E10C71AE93}"/>
              </a:ext>
            </a:extLst>
          </p:cNvPr>
          <p:cNvSpPr/>
          <p:nvPr/>
        </p:nvSpPr>
        <p:spPr>
          <a:xfrm>
            <a:off x="5873858" y="2944678"/>
            <a:ext cx="704362" cy="286718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Table 12">
            <a:extLst>
              <a:ext uri="{FF2B5EF4-FFF2-40B4-BE49-F238E27FC236}">
                <a16:creationId xmlns:a16="http://schemas.microsoft.com/office/drawing/2014/main" xmlns="" id="{56300F2B-02BF-0642-B800-FD84EEEC0279}"/>
              </a:ext>
            </a:extLst>
          </p:cNvPr>
          <p:cNvGraphicFramePr>
            <a:graphicFrameLocks noGrp="1"/>
          </p:cNvGraphicFramePr>
          <p:nvPr/>
        </p:nvGraphicFramePr>
        <p:xfrm>
          <a:off x="6857774" y="2368170"/>
          <a:ext cx="4797412" cy="3920490"/>
        </p:xfrm>
        <a:graphic>
          <a:graphicData uri="http://schemas.openxmlformats.org/drawingml/2006/table">
            <a:tbl>
              <a:tblPr firstRow="1" bandRow="1">
                <a:tableStyleId>{5C22544A-7EE6-4342-B048-85BDC9FD1C3A}</a:tableStyleId>
              </a:tblPr>
              <a:tblGrid>
                <a:gridCol w="1515261">
                  <a:extLst>
                    <a:ext uri="{9D8B030D-6E8A-4147-A177-3AD203B41FA5}">
                      <a16:colId xmlns:a16="http://schemas.microsoft.com/office/drawing/2014/main" xmlns="" val="2613266126"/>
                    </a:ext>
                  </a:extLst>
                </a:gridCol>
                <a:gridCol w="3282151">
                  <a:extLst>
                    <a:ext uri="{9D8B030D-6E8A-4147-A177-3AD203B41FA5}">
                      <a16:colId xmlns:a16="http://schemas.microsoft.com/office/drawing/2014/main" xmlns="" val="178187192"/>
                    </a:ext>
                  </a:extLst>
                </a:gridCol>
              </a:tblGrid>
              <a:tr h="468630">
                <a:tc>
                  <a:txBody>
                    <a:bodyPr/>
                    <a:lstStyle/>
                    <a:p>
                      <a:r>
                        <a:rPr lang="en-US">
                          <a:latin typeface="Verdana" panose="020B0604030504040204" pitchFamily="34" charset="0"/>
                          <a:ea typeface="Verdana" panose="020B0604030504040204" pitchFamily="34" charset="0"/>
                          <a:cs typeface="Verdana" panose="020B0604030504040204" pitchFamily="34" charset="0"/>
                        </a:rPr>
                        <a:t>Year</a:t>
                      </a:r>
                    </a:p>
                  </a:txBody>
                  <a:tcPr/>
                </a:tc>
                <a:tc>
                  <a:txBody>
                    <a:bodyPr/>
                    <a:lstStyle/>
                    <a:p>
                      <a:r>
                        <a:rPr lang="en-US">
                          <a:latin typeface="Verdana" panose="020B0604030504040204" pitchFamily="34" charset="0"/>
                          <a:ea typeface="Verdana" panose="020B0604030504040204" pitchFamily="34" charset="0"/>
                          <a:cs typeface="Verdana" panose="020B0604030504040204" pitchFamily="34" charset="0"/>
                        </a:rPr>
                        <a:t># of additional electric vehicles /year</a:t>
                      </a:r>
                    </a:p>
                  </a:txBody>
                  <a:tcPr/>
                </a:tc>
                <a:extLst>
                  <a:ext uri="{0D108BD9-81ED-4DB2-BD59-A6C34878D82A}">
                    <a16:rowId xmlns:a16="http://schemas.microsoft.com/office/drawing/2014/main" xmlns="" val="1212902751"/>
                  </a:ext>
                </a:extLst>
              </a:tr>
              <a:tr h="468630">
                <a:tc>
                  <a:txBody>
                    <a:bodyPr/>
                    <a:lstStyle/>
                    <a:p>
                      <a:r>
                        <a:rPr lang="en-US">
                          <a:latin typeface="Verdana" panose="020B0604030504040204" pitchFamily="34" charset="0"/>
                          <a:ea typeface="Verdana" panose="020B0604030504040204" pitchFamily="34" charset="0"/>
                          <a:cs typeface="Verdana" panose="020B0604030504040204" pitchFamily="34" charset="0"/>
                        </a:rPr>
                        <a:t>2019</a:t>
                      </a:r>
                    </a:p>
                  </a:txBody>
                  <a:tcPr/>
                </a:tc>
                <a:tc>
                  <a:txBody>
                    <a:bodyPr/>
                    <a:lstStyle/>
                    <a:p>
                      <a:r>
                        <a:rPr lang="en-US">
                          <a:latin typeface="Verdana" panose="020B0604030504040204" pitchFamily="34" charset="0"/>
                          <a:ea typeface="Verdana" panose="020B0604030504040204" pitchFamily="34" charset="0"/>
                          <a:cs typeface="Verdana" panose="020B0604030504040204" pitchFamily="34" charset="0"/>
                        </a:rPr>
                        <a:t>1,812</a:t>
                      </a:r>
                    </a:p>
                  </a:txBody>
                  <a:tcPr/>
                </a:tc>
                <a:extLst>
                  <a:ext uri="{0D108BD9-81ED-4DB2-BD59-A6C34878D82A}">
                    <a16:rowId xmlns:a16="http://schemas.microsoft.com/office/drawing/2014/main" xmlns="" val="2749749385"/>
                  </a:ext>
                </a:extLst>
              </a:tr>
              <a:tr h="468630">
                <a:tc>
                  <a:txBody>
                    <a:bodyPr/>
                    <a:lstStyle/>
                    <a:p>
                      <a:r>
                        <a:rPr lang="en-US">
                          <a:latin typeface="Verdana" panose="020B0604030504040204" pitchFamily="34" charset="0"/>
                          <a:ea typeface="Verdana" panose="020B0604030504040204" pitchFamily="34" charset="0"/>
                          <a:cs typeface="Verdana" panose="020B0604030504040204" pitchFamily="34" charset="0"/>
                        </a:rPr>
                        <a:t>2020</a:t>
                      </a:r>
                    </a:p>
                  </a:txBody>
                  <a:tcPr/>
                </a:tc>
                <a:tc>
                  <a:txBody>
                    <a:bodyPr/>
                    <a:lstStyle/>
                    <a:p>
                      <a:r>
                        <a:rPr lang="en-US">
                          <a:latin typeface="Verdana" panose="020B0604030504040204" pitchFamily="34" charset="0"/>
                          <a:ea typeface="Verdana" panose="020B0604030504040204" pitchFamily="34" charset="0"/>
                          <a:cs typeface="Verdana" panose="020B0604030504040204" pitchFamily="34" charset="0"/>
                        </a:rPr>
                        <a:t>2,989</a:t>
                      </a:r>
                    </a:p>
                  </a:txBody>
                  <a:tcPr/>
                </a:tc>
                <a:extLst>
                  <a:ext uri="{0D108BD9-81ED-4DB2-BD59-A6C34878D82A}">
                    <a16:rowId xmlns:a16="http://schemas.microsoft.com/office/drawing/2014/main" xmlns="" val="2266827425"/>
                  </a:ext>
                </a:extLst>
              </a:tr>
              <a:tr h="468630">
                <a:tc>
                  <a:txBody>
                    <a:bodyPr/>
                    <a:lstStyle/>
                    <a:p>
                      <a:r>
                        <a:rPr lang="en-US">
                          <a:latin typeface="Verdana" panose="020B0604030504040204" pitchFamily="34" charset="0"/>
                          <a:ea typeface="Verdana" panose="020B0604030504040204" pitchFamily="34" charset="0"/>
                          <a:cs typeface="Verdana" panose="020B0604030504040204" pitchFamily="34" charset="0"/>
                        </a:rPr>
                        <a:t>2021</a:t>
                      </a:r>
                    </a:p>
                  </a:txBody>
                  <a:tcPr/>
                </a:tc>
                <a:tc>
                  <a:txBody>
                    <a:bodyPr/>
                    <a:lstStyle/>
                    <a:p>
                      <a:r>
                        <a:rPr lang="en-US">
                          <a:latin typeface="Verdana" panose="020B0604030504040204" pitchFamily="34" charset="0"/>
                          <a:ea typeface="Verdana" panose="020B0604030504040204" pitchFamily="34" charset="0"/>
                          <a:cs typeface="Verdana" panose="020B0604030504040204" pitchFamily="34" charset="0"/>
                        </a:rPr>
                        <a:t>4,932</a:t>
                      </a:r>
                    </a:p>
                  </a:txBody>
                  <a:tcPr/>
                </a:tc>
                <a:extLst>
                  <a:ext uri="{0D108BD9-81ED-4DB2-BD59-A6C34878D82A}">
                    <a16:rowId xmlns:a16="http://schemas.microsoft.com/office/drawing/2014/main" xmlns="" val="1927458456"/>
                  </a:ext>
                </a:extLst>
              </a:tr>
              <a:tr h="468630">
                <a:tc>
                  <a:txBody>
                    <a:bodyPr/>
                    <a:lstStyle/>
                    <a:p>
                      <a:r>
                        <a:rPr lang="en-US">
                          <a:latin typeface="Verdana" panose="020B0604030504040204" pitchFamily="34" charset="0"/>
                          <a:ea typeface="Verdana" panose="020B0604030504040204" pitchFamily="34" charset="0"/>
                          <a:cs typeface="Verdana" panose="020B0604030504040204" pitchFamily="34" charset="0"/>
                        </a:rPr>
                        <a:t>2022</a:t>
                      </a:r>
                    </a:p>
                  </a:txBody>
                  <a:tcPr/>
                </a:tc>
                <a:tc>
                  <a:txBody>
                    <a:bodyPr/>
                    <a:lstStyle/>
                    <a:p>
                      <a:r>
                        <a:rPr lang="en-US">
                          <a:latin typeface="Verdana" panose="020B0604030504040204" pitchFamily="34" charset="0"/>
                          <a:ea typeface="Verdana" panose="020B0604030504040204" pitchFamily="34" charset="0"/>
                          <a:cs typeface="Verdana" panose="020B0604030504040204" pitchFamily="34" charset="0"/>
                        </a:rPr>
                        <a:t>8,138</a:t>
                      </a:r>
                    </a:p>
                  </a:txBody>
                  <a:tcPr/>
                </a:tc>
                <a:extLst>
                  <a:ext uri="{0D108BD9-81ED-4DB2-BD59-A6C34878D82A}">
                    <a16:rowId xmlns:a16="http://schemas.microsoft.com/office/drawing/2014/main" xmlns="" val="3257204756"/>
                  </a:ext>
                </a:extLst>
              </a:tr>
              <a:tr h="468630">
                <a:tc>
                  <a:txBody>
                    <a:bodyPr/>
                    <a:lstStyle/>
                    <a:p>
                      <a:r>
                        <a:rPr lang="en-US">
                          <a:latin typeface="Verdana" panose="020B0604030504040204" pitchFamily="34" charset="0"/>
                          <a:ea typeface="Verdana" panose="020B0604030504040204" pitchFamily="34" charset="0"/>
                          <a:cs typeface="Verdana" panose="020B0604030504040204" pitchFamily="34" charset="0"/>
                        </a:rPr>
                        <a:t>2023</a:t>
                      </a:r>
                    </a:p>
                  </a:txBody>
                  <a:tcPr/>
                </a:tc>
                <a:tc>
                  <a:txBody>
                    <a:bodyPr/>
                    <a:lstStyle/>
                    <a:p>
                      <a:r>
                        <a:rPr lang="en-US">
                          <a:latin typeface="Verdana" panose="020B0604030504040204" pitchFamily="34" charset="0"/>
                          <a:ea typeface="Verdana" panose="020B0604030504040204" pitchFamily="34" charset="0"/>
                          <a:cs typeface="Verdana" panose="020B0604030504040204" pitchFamily="34" charset="0"/>
                        </a:rPr>
                        <a:t>13,427</a:t>
                      </a:r>
                    </a:p>
                  </a:txBody>
                  <a:tcPr/>
                </a:tc>
                <a:extLst>
                  <a:ext uri="{0D108BD9-81ED-4DB2-BD59-A6C34878D82A}">
                    <a16:rowId xmlns:a16="http://schemas.microsoft.com/office/drawing/2014/main" xmlns="" val="3131167461"/>
                  </a:ext>
                </a:extLst>
              </a:tr>
              <a:tr h="468630">
                <a:tc>
                  <a:txBody>
                    <a:bodyPr/>
                    <a:lstStyle/>
                    <a:p>
                      <a:r>
                        <a:rPr lang="en-US">
                          <a:latin typeface="Verdana" panose="020B0604030504040204" pitchFamily="34" charset="0"/>
                          <a:ea typeface="Verdana" panose="020B0604030504040204" pitchFamily="34" charset="0"/>
                          <a:cs typeface="Verdana" panose="020B0604030504040204" pitchFamily="34" charset="0"/>
                        </a:rPr>
                        <a:t>2024</a:t>
                      </a:r>
                    </a:p>
                  </a:txBody>
                  <a:tcPr/>
                </a:tc>
                <a:tc>
                  <a:txBody>
                    <a:bodyPr/>
                    <a:lstStyle/>
                    <a:p>
                      <a:r>
                        <a:rPr lang="en-US">
                          <a:latin typeface="Verdana" panose="020B0604030504040204" pitchFamily="34" charset="0"/>
                          <a:ea typeface="Verdana" panose="020B0604030504040204" pitchFamily="34" charset="0"/>
                          <a:cs typeface="Verdana" panose="020B0604030504040204" pitchFamily="34" charset="0"/>
                        </a:rPr>
                        <a:t>22,153</a:t>
                      </a:r>
                    </a:p>
                  </a:txBody>
                  <a:tcPr/>
                </a:tc>
                <a:extLst>
                  <a:ext uri="{0D108BD9-81ED-4DB2-BD59-A6C34878D82A}">
                    <a16:rowId xmlns:a16="http://schemas.microsoft.com/office/drawing/2014/main" xmlns="" val="1262033270"/>
                  </a:ext>
                </a:extLst>
              </a:tr>
              <a:tr h="468630">
                <a:tc>
                  <a:txBody>
                    <a:bodyPr/>
                    <a:lstStyle/>
                    <a:p>
                      <a:r>
                        <a:rPr lang="en-US">
                          <a:latin typeface="Verdana" panose="020B0604030504040204" pitchFamily="34" charset="0"/>
                          <a:ea typeface="Verdana" panose="020B0604030504040204" pitchFamily="34" charset="0"/>
                          <a:cs typeface="Verdana" panose="020B0604030504040204" pitchFamily="34" charset="0"/>
                        </a:rPr>
                        <a:t>2025</a:t>
                      </a:r>
                    </a:p>
                  </a:txBody>
                  <a:tcPr/>
                </a:tc>
                <a:tc>
                  <a:txBody>
                    <a:bodyPr/>
                    <a:lstStyle/>
                    <a:p>
                      <a:r>
                        <a:rPr lang="en-US">
                          <a:latin typeface="Verdana" panose="020B0604030504040204" pitchFamily="34" charset="0"/>
                          <a:ea typeface="Verdana" panose="020B0604030504040204" pitchFamily="34" charset="0"/>
                          <a:cs typeface="Verdana" panose="020B0604030504040204" pitchFamily="34" charset="0"/>
                        </a:rPr>
                        <a:t>36,550</a:t>
                      </a:r>
                    </a:p>
                  </a:txBody>
                  <a:tcPr/>
                </a:tc>
                <a:extLst>
                  <a:ext uri="{0D108BD9-81ED-4DB2-BD59-A6C34878D82A}">
                    <a16:rowId xmlns:a16="http://schemas.microsoft.com/office/drawing/2014/main" xmlns="" val="352018789"/>
                  </a:ext>
                </a:extLst>
              </a:tr>
            </a:tbl>
          </a:graphicData>
        </a:graphic>
      </p:graphicFrame>
    </p:spTree>
    <p:extLst>
      <p:ext uri="{BB962C8B-B14F-4D97-AF65-F5344CB8AC3E}">
        <p14:creationId xmlns:p14="http://schemas.microsoft.com/office/powerpoint/2010/main" val="574529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xmlns="" id="{4C880161-1B72-49E8-89B1-F46FCA7A4FDB}"/>
              </a:ext>
            </a:extLst>
          </p:cNvPr>
          <p:cNvSpPr>
            <a:spLocks noGrp="1"/>
          </p:cNvSpPr>
          <p:nvPr>
            <p:ph type="subTitle" idx="1"/>
          </p:nvPr>
        </p:nvSpPr>
        <p:spPr/>
        <p:txBody>
          <a:bodyPr/>
          <a:lstStyle/>
          <a:p>
            <a:endParaRPr lang="en-US"/>
          </a:p>
        </p:txBody>
      </p:sp>
      <p:sp>
        <p:nvSpPr>
          <p:cNvPr id="6" name="Title 5">
            <a:extLst>
              <a:ext uri="{FF2B5EF4-FFF2-40B4-BE49-F238E27FC236}">
                <a16:creationId xmlns:a16="http://schemas.microsoft.com/office/drawing/2014/main" xmlns="" id="{C53CED00-379F-45F2-804A-6F3F296AB9AE}"/>
              </a:ext>
            </a:extLst>
          </p:cNvPr>
          <p:cNvSpPr>
            <a:spLocks noGrp="1"/>
          </p:cNvSpPr>
          <p:nvPr>
            <p:ph type="title"/>
          </p:nvPr>
        </p:nvSpPr>
        <p:spPr/>
        <p:txBody>
          <a:bodyPr/>
          <a:lstStyle/>
          <a:p>
            <a:r>
              <a:rPr lang="en-US"/>
              <a:t>Vermont Market Conditions</a:t>
            </a:r>
          </a:p>
        </p:txBody>
      </p:sp>
      <p:sp>
        <p:nvSpPr>
          <p:cNvPr id="4" name="Slide Number Placeholder 3">
            <a:extLst>
              <a:ext uri="{FF2B5EF4-FFF2-40B4-BE49-F238E27FC236}">
                <a16:creationId xmlns:a16="http://schemas.microsoft.com/office/drawing/2014/main" xmlns="" id="{806272F7-025B-452D-AE1A-94A401B66ECA}"/>
              </a:ext>
            </a:extLst>
          </p:cNvPr>
          <p:cNvSpPr>
            <a:spLocks noGrp="1"/>
          </p:cNvSpPr>
          <p:nvPr>
            <p:ph type="sldNum" sz="quarter" idx="4294967295"/>
          </p:nvPr>
        </p:nvSpPr>
        <p:spPr>
          <a:xfrm>
            <a:off x="9448800" y="6499225"/>
            <a:ext cx="2743200" cy="365125"/>
          </a:xfrm>
        </p:spPr>
        <p:txBody>
          <a:bodyPr/>
          <a:lstStyle/>
          <a:p>
            <a:fld id="{21F9DCCC-A49A-E045-B4F4-7C6903B0EA14}" type="slidenum">
              <a:rPr lang="en-US" smtClean="0"/>
              <a:t>8</a:t>
            </a:fld>
            <a:endParaRPr lang="en-US"/>
          </a:p>
        </p:txBody>
      </p:sp>
    </p:spTree>
    <p:extLst>
      <p:ext uri="{BB962C8B-B14F-4D97-AF65-F5344CB8AC3E}">
        <p14:creationId xmlns:p14="http://schemas.microsoft.com/office/powerpoint/2010/main" val="1375065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477F43A8-1844-4260-BE3E-60B34A10D9D6}"/>
              </a:ext>
            </a:extLst>
          </p:cNvPr>
          <p:cNvSpPr>
            <a:spLocks noGrp="1"/>
          </p:cNvSpPr>
          <p:nvPr>
            <p:ph type="title"/>
          </p:nvPr>
        </p:nvSpPr>
        <p:spPr/>
        <p:txBody>
          <a:bodyPr/>
          <a:lstStyle/>
          <a:p>
            <a:r>
              <a:rPr lang="en-US"/>
              <a:t>Vermont Vehicle Registrations</a:t>
            </a:r>
          </a:p>
        </p:txBody>
      </p:sp>
      <p:sp>
        <p:nvSpPr>
          <p:cNvPr id="7" name="Content Placeholder 6">
            <a:extLst>
              <a:ext uri="{FF2B5EF4-FFF2-40B4-BE49-F238E27FC236}">
                <a16:creationId xmlns:a16="http://schemas.microsoft.com/office/drawing/2014/main" xmlns="" id="{8A64F998-D4E8-40A3-B886-4426A4C35236}"/>
              </a:ext>
            </a:extLst>
          </p:cNvPr>
          <p:cNvSpPr>
            <a:spLocks noGrp="1"/>
          </p:cNvSpPr>
          <p:nvPr>
            <p:ph idx="1"/>
          </p:nvPr>
        </p:nvSpPr>
        <p:spPr>
          <a:xfrm>
            <a:off x="436728" y="1555845"/>
            <a:ext cx="11516974" cy="4878821"/>
          </a:xfrm>
        </p:spPr>
        <p:txBody>
          <a:bodyPr/>
          <a:lstStyle/>
          <a:p>
            <a:pPr>
              <a:spcAft>
                <a:spcPts val="1200"/>
              </a:spcAft>
            </a:pPr>
            <a:r>
              <a:rPr lang="en-US" dirty="0"/>
              <a:t>497,000 “on-road” vehicles registered and titled as of      June 2019</a:t>
            </a:r>
          </a:p>
          <a:p>
            <a:pPr>
              <a:spcAft>
                <a:spcPts val="1200"/>
              </a:spcAft>
            </a:pPr>
            <a:r>
              <a:rPr lang="en-US" dirty="0"/>
              <a:t>94% of vehicles fall into automobile or truck categories</a:t>
            </a:r>
          </a:p>
          <a:p>
            <a:pPr lvl="1">
              <a:spcAft>
                <a:spcPts val="1200"/>
              </a:spcAft>
            </a:pPr>
            <a:r>
              <a:rPr lang="en-US" dirty="0"/>
              <a:t>71% auto; 23% truck</a:t>
            </a:r>
          </a:p>
          <a:p>
            <a:pPr>
              <a:spcAft>
                <a:spcPts val="1200"/>
              </a:spcAft>
            </a:pPr>
            <a:r>
              <a:rPr lang="en-US" dirty="0"/>
              <a:t>48% of registered vehicles were purchased new</a:t>
            </a:r>
          </a:p>
          <a:p>
            <a:r>
              <a:rPr lang="en-US" dirty="0" smtClean="0"/>
              <a:t>Median vehicle age </a:t>
            </a:r>
            <a:r>
              <a:rPr lang="en-US" dirty="0"/>
              <a:t>is 6 years old</a:t>
            </a:r>
          </a:p>
          <a:p>
            <a:pPr lvl="1"/>
            <a:r>
              <a:rPr lang="en-US" dirty="0"/>
              <a:t>1/3 are 3 years or less</a:t>
            </a:r>
          </a:p>
          <a:p>
            <a:pPr lvl="1"/>
            <a:r>
              <a:rPr lang="en-US" dirty="0"/>
              <a:t>1/4 are 10+ years</a:t>
            </a:r>
          </a:p>
          <a:p>
            <a:endParaRPr lang="en-US" dirty="0"/>
          </a:p>
        </p:txBody>
      </p:sp>
      <p:sp>
        <p:nvSpPr>
          <p:cNvPr id="4" name="Slide Number Placeholder 3">
            <a:extLst>
              <a:ext uri="{FF2B5EF4-FFF2-40B4-BE49-F238E27FC236}">
                <a16:creationId xmlns:a16="http://schemas.microsoft.com/office/drawing/2014/main" xmlns="" id="{2467C2AD-9B91-41CD-B4BC-BBA0D96D04BD}"/>
              </a:ext>
            </a:extLst>
          </p:cNvPr>
          <p:cNvSpPr>
            <a:spLocks noGrp="1"/>
          </p:cNvSpPr>
          <p:nvPr>
            <p:ph type="sldNum" sz="quarter" idx="10"/>
          </p:nvPr>
        </p:nvSpPr>
        <p:spPr/>
        <p:txBody>
          <a:bodyPr/>
          <a:lstStyle/>
          <a:p>
            <a:fld id="{21F9DCCC-A49A-E045-B4F4-7C6903B0EA14}" type="slidenum">
              <a:rPr lang="en-US" smtClean="0"/>
              <a:t>9</a:t>
            </a:fld>
            <a:endParaRPr lang="en-US"/>
          </a:p>
        </p:txBody>
      </p:sp>
      <p:graphicFrame>
        <p:nvGraphicFramePr>
          <p:cNvPr id="9" name="Chart 8">
            <a:extLst>
              <a:ext uri="{FF2B5EF4-FFF2-40B4-BE49-F238E27FC236}">
                <a16:creationId xmlns:a16="http://schemas.microsoft.com/office/drawing/2014/main" xmlns="" id="{50C7F30B-26A6-4145-9C2E-AC1F11D25695}"/>
              </a:ext>
            </a:extLst>
          </p:cNvPr>
          <p:cNvGraphicFramePr>
            <a:graphicFrameLocks/>
          </p:cNvGraphicFramePr>
          <p:nvPr>
            <p:extLst>
              <p:ext uri="{D42A27DB-BD31-4B8C-83A1-F6EECF244321}">
                <p14:modId xmlns:p14="http://schemas.microsoft.com/office/powerpoint/2010/main" val="3023489086"/>
              </p:ext>
            </p:extLst>
          </p:nvPr>
        </p:nvGraphicFramePr>
        <p:xfrm>
          <a:off x="6096000" y="4327451"/>
          <a:ext cx="5857702" cy="25511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8868467"/>
      </p:ext>
    </p:extLst>
  </p:cSld>
  <p:clrMapOvr>
    <a:masterClrMapping/>
  </p:clrMapOvr>
</p:sld>
</file>

<file path=ppt/theme/theme1.xml><?xml version="1.0" encoding="utf-8"?>
<a:theme xmlns:a="http://schemas.openxmlformats.org/drawingml/2006/main" name="EAN 2019">
  <a:themeElements>
    <a:clrScheme name="Custom 2">
      <a:dk1>
        <a:srgbClr val="000000"/>
      </a:dk1>
      <a:lt1>
        <a:srgbClr val="FFFFFF"/>
      </a:lt1>
      <a:dk2>
        <a:srgbClr val="086076"/>
      </a:dk2>
      <a:lt2>
        <a:srgbClr val="75C71E"/>
      </a:lt2>
      <a:accent1>
        <a:srgbClr val="086076"/>
      </a:accent1>
      <a:accent2>
        <a:srgbClr val="75C71E"/>
      </a:accent2>
      <a:accent3>
        <a:srgbClr val="D87128"/>
      </a:accent3>
      <a:accent4>
        <a:srgbClr val="777776"/>
      </a:accent4>
      <a:accent5>
        <a:srgbClr val="096076"/>
      </a:accent5>
      <a:accent6>
        <a:srgbClr val="75C71E"/>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AN 2019" id="{B82AA19D-1FAB-8547-B1FA-BEF0A00285D9}" vid="{07636EE2-D704-1347-BDC7-9CB71E3E5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EAN 2019</Template>
  <TotalTime>2214</TotalTime>
  <Words>7851</Words>
  <Application>Microsoft Macintosh PowerPoint</Application>
  <PresentationFormat>Widescreen</PresentationFormat>
  <Paragraphs>1080</Paragraphs>
  <Slides>65</Slides>
  <Notes>57</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0</vt:i4>
      </vt:variant>
      <vt:variant>
        <vt:lpstr>Slide Titles</vt:lpstr>
      </vt:variant>
      <vt:variant>
        <vt:i4>65</vt:i4>
      </vt:variant>
    </vt:vector>
  </HeadingPairs>
  <TitlesOfParts>
    <vt:vector size="77" baseType="lpstr">
      <vt:lpstr>Arial Rounded MT Bold</vt:lpstr>
      <vt:lpstr>Calibri</vt:lpstr>
      <vt:lpstr>Calibri Light</vt:lpstr>
      <vt:lpstr>Courier New</vt:lpstr>
      <vt:lpstr>Franklin Gothic Demi</vt:lpstr>
      <vt:lpstr>Helvetica Light</vt:lpstr>
      <vt:lpstr>Roboto Slab</vt:lpstr>
      <vt:lpstr>Trebuchet MS</vt:lpstr>
      <vt:lpstr>Verdana</vt:lpstr>
      <vt:lpstr>Wingdings</vt:lpstr>
      <vt:lpstr>Arial</vt:lpstr>
      <vt:lpstr>EAN 2019</vt:lpstr>
      <vt:lpstr>Transportation Electrification in Vermont</vt:lpstr>
      <vt:lpstr>AGENDA</vt:lpstr>
      <vt:lpstr>EMISSIONS</vt:lpstr>
      <vt:lpstr>EMISSIONS</vt:lpstr>
      <vt:lpstr>PATH TO PARIS</vt:lpstr>
      <vt:lpstr>Reducing Vehicle Travel</vt:lpstr>
      <vt:lpstr>Path to Paris – EV Growth</vt:lpstr>
      <vt:lpstr>Vermont Market Conditions</vt:lpstr>
      <vt:lpstr>Vermont Vehicle Registrations</vt:lpstr>
      <vt:lpstr>Top 10 Vehicle Model Registrations</vt:lpstr>
      <vt:lpstr>Market Data</vt:lpstr>
      <vt:lpstr>Vermont Annual New Vehicle Sales</vt:lpstr>
      <vt:lpstr>Vermont Electric Vehicle Registrations</vt:lpstr>
      <vt:lpstr>Electric Vehicles per 10,000 People by County</vt:lpstr>
      <vt:lpstr>Public Electric Vehicle Charging Infrastructure</vt:lpstr>
      <vt:lpstr>EV Economics and Current Incentives</vt:lpstr>
      <vt:lpstr>Statewide EV Fuel Cost Savings</vt:lpstr>
      <vt:lpstr>BENEFITS</vt:lpstr>
      <vt:lpstr>Fossil Fuel Subsidies</vt:lpstr>
      <vt:lpstr>EV Federal Tax Credit</vt:lpstr>
      <vt:lpstr>Electric Utility Incentives</vt:lpstr>
      <vt:lpstr>Combined Incentive Example</vt:lpstr>
      <vt:lpstr>Vermont State Incentives</vt:lpstr>
      <vt:lpstr>EV Charging Rate Design Opportunities</vt:lpstr>
      <vt:lpstr>Accelerating EV Adoption</vt:lpstr>
      <vt:lpstr>Vermont Barriers to EV Ownership</vt:lpstr>
      <vt:lpstr>Vermont Barriers to EV Ownership</vt:lpstr>
      <vt:lpstr>EV Market Transformation</vt:lpstr>
      <vt:lpstr>Incentives Matter - Georgia Example</vt:lpstr>
      <vt:lpstr>Incentive Design Considerations</vt:lpstr>
      <vt:lpstr>Vermont Incentive Scenarios</vt:lpstr>
      <vt:lpstr>Low &amp; Moderate Income EV Adoption</vt:lpstr>
      <vt:lpstr>Consumer Education &amp; Outreach</vt:lpstr>
      <vt:lpstr>Dealer Engagement</vt:lpstr>
      <vt:lpstr>Technology – Battery Pricing</vt:lpstr>
      <vt:lpstr>Technology – Battery Lifecycle</vt:lpstr>
      <vt:lpstr>Technology Advancements</vt:lpstr>
      <vt:lpstr>Charging Infrastructure</vt:lpstr>
      <vt:lpstr>EV Fleets</vt:lpstr>
      <vt:lpstr>Learning from Others</vt:lpstr>
      <vt:lpstr>Global EV Overview - Sales</vt:lpstr>
      <vt:lpstr>Global Overview - Ownership</vt:lpstr>
      <vt:lpstr>Case Studies</vt:lpstr>
      <vt:lpstr>Norway – World’s EV Capital</vt:lpstr>
      <vt:lpstr>Norway – Policy Goals</vt:lpstr>
      <vt:lpstr>Norway - Policies</vt:lpstr>
      <vt:lpstr>California Example – Targeted Policies</vt:lpstr>
      <vt:lpstr>Canada-wide Policies</vt:lpstr>
      <vt:lpstr>PowerPoint Presentation</vt:lpstr>
      <vt:lpstr>Lessons from Canada</vt:lpstr>
      <vt:lpstr>Lessons from Canada</vt:lpstr>
      <vt:lpstr>Global Overview – Policy Insights</vt:lpstr>
      <vt:lpstr>What’s Next?</vt:lpstr>
      <vt:lpstr>Heavy Duty Vehicle Programs</vt:lpstr>
      <vt:lpstr>Additional Resource Slides</vt:lpstr>
      <vt:lpstr>Global EV Overview – Policy Insights</vt:lpstr>
      <vt:lpstr>Global Overview - Charging</vt:lpstr>
      <vt:lpstr>California Example – Targeted Policies</vt:lpstr>
      <vt:lpstr>Norway – Policy Effectiveness</vt:lpstr>
      <vt:lpstr>Norway – Institutions</vt:lpstr>
      <vt:lpstr>Canada – Rapid Growth in 2018    </vt:lpstr>
      <vt:lpstr>Canada – Leading Provinces</vt:lpstr>
      <vt:lpstr>PowerPoint Presentation</vt:lpstr>
      <vt:lpstr>PowerPoint Presentation</vt:lpstr>
      <vt:lpstr>Funny Video – best selling models</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Roberts</dc:creator>
  <cp:lastModifiedBy>jduval@eanvt.org</cp:lastModifiedBy>
  <cp:revision>16</cp:revision>
  <cp:lastPrinted>2019-06-06T18:57:48Z</cp:lastPrinted>
  <dcterms:created xsi:type="dcterms:W3CDTF">2019-05-20T17:27:41Z</dcterms:created>
  <dcterms:modified xsi:type="dcterms:W3CDTF">2019-08-29T18:31:45Z</dcterms:modified>
</cp:coreProperties>
</file>